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2" r:id="rId6"/>
    <p:sldId id="263" r:id="rId7"/>
    <p:sldId id="265" r:id="rId8"/>
    <p:sldId id="264" r:id="rId9"/>
    <p:sldId id="261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E2FC1-295A-47BF-9A80-2C9DE6F85A06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C1F89-110F-4E33-95D8-EA44DC3D69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0A98-B1DF-40B1-941C-65A7F31AA64C}" type="datetime1">
              <a:rPr lang="ru-RU" smtClean="0"/>
              <a:t>08.02.2022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C8BE-46BC-4E85-A463-382455969641}" type="datetime1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AAE8-20F2-4131-A3AF-CDBEFDF0661C}" type="datetime1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8FA2-E687-4DD0-A81F-D712BA4BDAFD}" type="datetime1">
              <a:rPr lang="ru-RU" smtClean="0"/>
              <a:t>08.02.2022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A75F1-2D87-4299-B612-C1288B142B80}" type="datetime1">
              <a:rPr lang="ru-RU" smtClean="0"/>
              <a:t>08.02.2022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5F0D-03FA-4537-A8B9-EA9C6EAFB810}" type="datetime1">
              <a:rPr lang="ru-RU" smtClean="0"/>
              <a:t>08.02.2022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18FD-F7F8-46D9-891F-0E1817143B18}" type="datetime1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D87E-A4EE-440A-A8C5-3F3FACA3DB55}" type="datetime1">
              <a:rPr lang="ru-RU" smtClean="0"/>
              <a:t>08.02.2022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C9CC-25BF-4BC0-8C92-BD2CF2B5B481}" type="datetime1">
              <a:rPr lang="ru-RU" smtClean="0"/>
              <a:t>08.02.2022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8CDB-E01E-41BA-B359-0952966EE76E}" type="datetime1">
              <a:rPr lang="ru-RU" smtClean="0"/>
              <a:t>08.02.2022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37BA-EA81-4AB4-9578-52B486EB7854}" type="datetime1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4E72669-06ED-42D2-9FB8-00977E45AF0B}" type="datetime1">
              <a:rPr lang="ru-RU" smtClean="0"/>
              <a:t>08.02.2022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mtsr.nso.ru/sites/mtsr.nso.ru/wodby_files/files/page_9664/prilozhenie_1_-_pamyatka_ocenka_professionalnyh_riskov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819672"/>
          </a:xfrm>
        </p:spPr>
        <p:txBody>
          <a:bodyPr/>
          <a:lstStyle/>
          <a:p>
            <a:r>
              <a:rPr lang="ru-RU" dirty="0" smtClean="0"/>
              <a:t>Оценка профессиональных рисков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2276872"/>
            <a:ext cx="8686800" cy="380325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с 01.03.2022 </a:t>
            </a:r>
            <a:r>
              <a:rPr lang="ru-RU" dirty="0" smtClean="0">
                <a:solidFill>
                  <a:schemeClr val="tx1"/>
                </a:solidFill>
              </a:rPr>
              <a:t>статья 218 </a:t>
            </a:r>
            <a:r>
              <a:rPr lang="ru-RU" dirty="0" smtClean="0">
                <a:solidFill>
                  <a:schemeClr val="tx1"/>
                </a:solidFill>
              </a:rPr>
              <a:t>Трудового кодекса РФ регламентирует процедуру  управления профессиональными рисками она же обязывает работодателя  проводить системные мероприятия  по управлению профрисками на рабочих местах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9208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764704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Таблица </a:t>
            </a:r>
            <a:r>
              <a:rPr lang="ru-RU" dirty="0" smtClean="0"/>
              <a:t>2.  Результат ИПР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76470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План мероприятий по снижению уровня  </a:t>
            </a:r>
            <a:r>
              <a:rPr lang="ru-RU" sz="2000" dirty="0" err="1" smtClean="0"/>
              <a:t>профрисков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950169"/>
          <a:ext cx="8496944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069"/>
                <a:gridCol w="827516"/>
                <a:gridCol w="810181"/>
                <a:gridCol w="1041690"/>
                <a:gridCol w="447126"/>
                <a:gridCol w="1274161"/>
                <a:gridCol w="438953"/>
                <a:gridCol w="677659"/>
                <a:gridCol w="1554589"/>
              </a:tblGrid>
              <a:tr h="864040"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Код и наименование опасности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Вероятность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Подвержен-</a:t>
                      </a:r>
                    </a:p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ность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Последствия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ИПР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Корректирующие мероприятия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504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33646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01001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Опасность падения из-за потери равновесия, в том числе при спотыкании или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подскальзывании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при передвижении по скользким поверхностям или мокрым полам</a:t>
                      </a:r>
                      <a:endParaRPr lang="ru-RU" sz="1600" dirty="0" smtClean="0"/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Нехарактерно, 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но возможно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От случая к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случаю,еженедельно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Потеря трудоспособности,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тяжелая травма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Ограждать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мокрый пол предупреждающими знаками, 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Скользкие поверхности вне помещений покрыть специальным материалом.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Проводить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постоянный контроль поверхносте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й.</a:t>
                      </a:r>
                      <a:endParaRPr lang="ru-RU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err="1" smtClean="0"/>
              <a:t>пОрядок</a:t>
            </a:r>
            <a:r>
              <a:rPr lang="ru-RU" sz="2400" dirty="0" smtClean="0"/>
              <a:t> процедуры  оценки рисков в организации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Порядок процедуры  оценки рисков в организации утверждается приказом (распоряжением)</a:t>
            </a:r>
          </a:p>
          <a:p>
            <a:r>
              <a:rPr lang="ru-RU" sz="2200" dirty="0" smtClean="0"/>
              <a:t>Содержит разделы: </a:t>
            </a:r>
          </a:p>
          <a:p>
            <a:pPr>
              <a:buFontTx/>
              <a:buChar char="-"/>
            </a:pPr>
            <a:r>
              <a:rPr lang="ru-RU" sz="2200" dirty="0" smtClean="0"/>
              <a:t>деятельность организации,</a:t>
            </a:r>
          </a:p>
          <a:p>
            <a:pPr>
              <a:buFontTx/>
              <a:buChar char="-"/>
            </a:pPr>
            <a:r>
              <a:rPr lang="ru-RU" sz="2200" dirty="0" smtClean="0"/>
              <a:t>нормативные ссылки,</a:t>
            </a:r>
          </a:p>
          <a:p>
            <a:pPr>
              <a:buFontTx/>
              <a:buChar char="-"/>
            </a:pPr>
            <a:r>
              <a:rPr lang="ru-RU" sz="2200" dirty="0" smtClean="0"/>
              <a:t>термины и определения,</a:t>
            </a:r>
          </a:p>
          <a:p>
            <a:pPr>
              <a:buFontTx/>
              <a:buChar char="-"/>
            </a:pPr>
            <a:r>
              <a:rPr lang="ru-RU" sz="2200" dirty="0" smtClean="0"/>
              <a:t>описание метода </a:t>
            </a:r>
          </a:p>
          <a:p>
            <a:pPr>
              <a:buFontTx/>
              <a:buChar char="-"/>
            </a:pPr>
            <a:r>
              <a:rPr lang="ru-RU" sz="2200" dirty="0" smtClean="0"/>
              <a:t>порядок расчета</a:t>
            </a:r>
          </a:p>
          <a:p>
            <a:pPr algn="ctr">
              <a:buNone/>
            </a:pPr>
            <a:r>
              <a:rPr lang="ru-RU" dirty="0" smtClean="0"/>
              <a:t>С картами оценки </a:t>
            </a:r>
            <a:r>
              <a:rPr lang="ru-RU" dirty="0" err="1" smtClean="0"/>
              <a:t>профрисков</a:t>
            </a:r>
            <a:r>
              <a:rPr lang="ru-RU" dirty="0" smtClean="0"/>
              <a:t> на рабочем месте знакомим работников под подпись.</a:t>
            </a: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708920"/>
            <a:ext cx="804175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/>
              <a:t>Процедура оценки </a:t>
            </a:r>
            <a:r>
              <a:rPr lang="ru-RU" sz="3200" dirty="0" err="1" smtClean="0"/>
              <a:t>профрисков</a:t>
            </a:r>
            <a:r>
              <a:rPr lang="ru-RU" sz="3200" dirty="0" smtClean="0"/>
              <a:t> завершена. </a:t>
            </a:r>
          </a:p>
          <a:p>
            <a:pPr algn="ctr"/>
            <a:r>
              <a:rPr lang="ru-RU" sz="3200" dirty="0" smtClean="0"/>
              <a:t>Спасибо за  внимание!</a:t>
            </a:r>
          </a:p>
          <a:p>
            <a:pPr algn="ctr"/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8134-2CE2-421B-85FF-C7D8F0A169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764704"/>
            <a:ext cx="8363272" cy="531542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/>
              <a:t>	</a:t>
            </a:r>
            <a:r>
              <a:rPr lang="ru-RU" sz="2400" dirty="0" smtClean="0"/>
              <a:t> </a:t>
            </a:r>
            <a:r>
              <a:rPr lang="ru-RU" sz="2400" b="1" dirty="0" smtClean="0"/>
              <a:t>Профессиональный риск - вероятность причинения вреда жизни и (или) здоровью работника в результате воздействия на него вредного и (или) опасного производственного фактора при исполнении им своей трудовой функции с учетом возможной тяжести повреждения здоровья.</a:t>
            </a:r>
          </a:p>
          <a:p>
            <a:pPr algn="just">
              <a:buNone/>
            </a:pPr>
            <a:r>
              <a:rPr lang="ru-RU" sz="2000" dirty="0" smtClean="0"/>
              <a:t>	(ст. ст.209, ТК РФ)</a:t>
            </a:r>
            <a:endParaRPr lang="ru-RU" sz="2000" dirty="0"/>
          </a:p>
        </p:txBody>
      </p:sp>
      <p:sp>
        <p:nvSpPr>
          <p:cNvPr id="9" name="Выноска со стрелками влево/вправо 8"/>
          <p:cNvSpPr/>
          <p:nvPr/>
        </p:nvSpPr>
        <p:spPr>
          <a:xfrm>
            <a:off x="2843808" y="3933056"/>
            <a:ext cx="3672408" cy="2232248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059832" y="4653136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Внешние </a:t>
            </a:r>
          </a:p>
          <a:p>
            <a:r>
              <a:rPr lang="ru-RU" dirty="0" smtClean="0"/>
              <a:t>эксперты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283968" y="4653137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Организация своими силами</a:t>
            </a: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3568" y="4005064"/>
            <a:ext cx="2160240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16216" y="3933056"/>
            <a:ext cx="2232248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923928" y="407707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Оценка проводится: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99592" y="4221089"/>
            <a:ext cx="172819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Эксперты:</a:t>
            </a:r>
          </a:p>
          <a:p>
            <a:pPr algn="just"/>
            <a:r>
              <a:rPr lang="ru-RU" sz="1300" dirty="0" smtClean="0"/>
              <a:t>Если в организации  нет квалифицированных работников, которые могут провести  процедуру оценки рисков</a:t>
            </a:r>
            <a:endParaRPr lang="ru-RU" sz="1300" dirty="0"/>
          </a:p>
        </p:txBody>
      </p:sp>
      <p:sp>
        <p:nvSpPr>
          <p:cNvPr id="18" name="TextBox 17"/>
          <p:cNvSpPr txBox="1"/>
          <p:nvPr/>
        </p:nvSpPr>
        <p:spPr>
          <a:xfrm>
            <a:off x="6732240" y="4149080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Работник, или комиссия назначенная работодателем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548680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9606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700" dirty="0" smtClean="0"/>
              <a:t>для проведения оценки профессиональных рисков можно использовать</a:t>
            </a:r>
            <a:endParaRPr lang="ru-RU" sz="27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000" dirty="0" smtClean="0"/>
              <a:t>Приказ Министерства труда и социального развития РФ от 28.12.2021 №796 «Об утверждении рекомендаций по выбору методов оценки уровней профессиональных рисков и по снижению уровней таких рисков»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Памятка Министерства труда и социального развития  Новосибирской области  «Оценка профессиональных рисков» ( на официальном сайте министерства) </a:t>
            </a:r>
            <a:r>
              <a:rPr lang="en-US" sz="2000" dirty="0" smtClean="0">
                <a:hlinkClick r:id="rId2"/>
              </a:rPr>
              <a:t>http://mtsr.nso.ru/sites/mtsr.nso.ru/wodby_files/files/page_9664/prilozhenie_1_-_pamyatka_ocenka_professionalnyh_riskov.pdf</a:t>
            </a:r>
            <a:endParaRPr lang="ru-RU" sz="2000" dirty="0" smtClean="0"/>
          </a:p>
          <a:p>
            <a:pPr>
              <a:buFont typeface="Wingdings" pitchFamily="2" charset="2"/>
              <a:buChar char="v"/>
            </a:pPr>
            <a:r>
              <a:rPr lang="ru-RU" sz="2000" dirty="0" err="1" smtClean="0"/>
              <a:t>ГОСТы</a:t>
            </a:r>
            <a:r>
              <a:rPr lang="ru-RU" sz="2000" dirty="0" smtClean="0"/>
              <a:t>  регламентирующие принципы и порядок оценки рисков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Приказ Минтруда РФ от 19.08.2016 №438н (после 01.03.2022 пункт 35 Типового положения , как справочник  для определения перечня опасностей ) и др…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оценки профессиональных рисков силами работодателя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Этапы оценки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Приказом (распоряжением) об организации работы по управлению профессиональными рисками создайте комиссию по оценке рисков или поручите проведение этой процедуры ответственному сотруднику.</a:t>
            </a:r>
          </a:p>
          <a:p>
            <a:pPr lvl="0" algn="just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Разработайте и утвердите приказом (распоряжением) порядок процедуры оценки рисков в организации.</a:t>
            </a:r>
          </a:p>
          <a:p>
            <a:pPr lvl="0" algn="just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Выявите опасности, которые могут причинить ущерб здоровью или жизни работников. ( Создайте Классификатор опасностей. )</a:t>
            </a:r>
          </a:p>
          <a:p>
            <a:pPr lvl="0" algn="just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Сформируйте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реестр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идентифицированных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опасностей для каждого рабочего места,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обобщив данные от большего к меньшему. Оцените уровень риска от выявленных опасностей на каждом рабочем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месте. Создайте Карту рабочего места.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Разработайте План мероприятий по устранению опасностей, объединив их по организации.</a:t>
            </a:r>
          </a:p>
          <a:p>
            <a:pPr lvl="0" algn="just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После проведения запланированных мероприятий риск желательно  снизить до небольшого или возможного.</a:t>
            </a:r>
          </a:p>
          <a:p>
            <a:pPr lvl="0" algn="just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Работников организации ознакомить с картой оценки профессиональных рисков на рабочем месте.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 опасностей</a:t>
            </a:r>
            <a:endParaRPr lang="ru-RU" dirty="0"/>
          </a:p>
        </p:txBody>
      </p:sp>
      <p:pic>
        <p:nvPicPr>
          <p:cNvPr id="4" name="Picture 2086" descr="PA08847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1907771" cy="162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49" descr="PA0884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412776"/>
            <a:ext cx="2665413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sli\Desktop\aa2c4318019da36bf767840d44b9557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149080"/>
            <a:ext cx="2952328" cy="2016224"/>
          </a:xfrm>
          <a:prstGeom prst="rect">
            <a:avLst/>
          </a:prstGeom>
          <a:noFill/>
        </p:spPr>
      </p:pic>
      <p:pic>
        <p:nvPicPr>
          <p:cNvPr id="1027" name="Picture 3" descr="C:\Users\sli\Desktop\HTB1aiYAXiHrK1Rjy0Flq6AsaFXa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340768"/>
            <a:ext cx="2420888" cy="2420888"/>
          </a:xfrm>
          <a:prstGeom prst="rect">
            <a:avLst/>
          </a:prstGeom>
          <a:noFill/>
        </p:spPr>
      </p:pic>
      <p:pic>
        <p:nvPicPr>
          <p:cNvPr id="1028" name="Picture 4" descr="C:\Users\sli\Desktop\img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221088"/>
            <a:ext cx="2699791" cy="1869086"/>
          </a:xfrm>
          <a:prstGeom prst="rect">
            <a:avLst/>
          </a:prstGeom>
          <a:noFill/>
        </p:spPr>
      </p:pic>
      <p:pic>
        <p:nvPicPr>
          <p:cNvPr id="1029" name="Picture 5" descr="C:\Users\sli\Desktop\CpUL-NaWEAASgm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149080"/>
            <a:ext cx="2420402" cy="1575883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Классификатор опасностей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556795"/>
          <a:ext cx="8740080" cy="4896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487"/>
                <a:gridCol w="6303120"/>
                <a:gridCol w="1186473"/>
              </a:tblGrid>
              <a:tr h="42962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риска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код</a:t>
                      </a:r>
                      <a:endParaRPr lang="ru-RU" dirty="0"/>
                    </a:p>
                  </a:txBody>
                  <a:tcPr/>
                </a:tc>
              </a:tr>
              <a:tr h="429624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Раздел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Механические опасности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</a:tr>
              <a:tr h="1059348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Опасность падения из-за потери равновесия, в том числе при спотыкании или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подскальзывании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при передвижении по скользким поверхностям или мокрым полам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0101</a:t>
                      </a:r>
                      <a:endParaRPr lang="ru-RU" dirty="0"/>
                    </a:p>
                  </a:txBody>
                  <a:tcPr/>
                </a:tc>
              </a:tr>
              <a:tr h="1059348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Опасность падения с высоты, в том числе из-за отсутствия ограждения, из-за обрыва троса, в котлован, в шахту при подъеме или спуске при нештатной ситуации…..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0102</a:t>
                      </a:r>
                      <a:endParaRPr lang="ru-RU" dirty="0"/>
                    </a:p>
                  </a:txBody>
                  <a:tcPr/>
                </a:tc>
              </a:tr>
              <a:tr h="429624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Раздел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Электрические опасности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02</a:t>
                      </a:r>
                      <a:endParaRPr lang="ru-RU" dirty="0"/>
                    </a:p>
                  </a:txBody>
                  <a:tcPr/>
                </a:tc>
              </a:tr>
              <a:tr h="1059348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Опасность поражения током вследствие прямого контакта с токоведущими частями из-за касания незащищенными частями тела деталей, находящихся под напряжением….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0201</a:t>
                      </a:r>
                      <a:endParaRPr lang="ru-RU" dirty="0"/>
                    </a:p>
                  </a:txBody>
                  <a:tcPr/>
                </a:tc>
              </a:tr>
              <a:tr h="429624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50" dirty="0">
                          <a:latin typeface="Times New Roman"/>
                          <a:ea typeface="Times New Roman"/>
                          <a:cs typeface="Tahoma"/>
                        </a:rPr>
                        <a:t>Опасность поражения при прямом попадании </a:t>
                      </a:r>
                      <a:r>
                        <a:rPr lang="ru-RU" sz="1800" kern="150" dirty="0" smtClean="0">
                          <a:latin typeface="Times New Roman"/>
                          <a:ea typeface="Times New Roman"/>
                          <a:cs typeface="Tahoma"/>
                        </a:rPr>
                        <a:t>молнии…</a:t>
                      </a:r>
                      <a:endParaRPr lang="ru-RU" sz="1800" kern="150" dirty="0"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0202…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556792"/>
          <a:ext cx="8740080" cy="4896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487"/>
                <a:gridCol w="6303120"/>
                <a:gridCol w="1186473"/>
              </a:tblGrid>
              <a:tr h="42962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риска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код</a:t>
                      </a:r>
                      <a:endParaRPr lang="ru-RU" dirty="0"/>
                    </a:p>
                  </a:txBody>
                  <a:tcPr/>
                </a:tc>
              </a:tr>
              <a:tr h="429624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Раздел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Механические опасности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</a:tr>
              <a:tr h="1059348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Опасность падения из-за потери равновесия, в том числе при спотыкании или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подскальзывании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при передвижении по скользким поверхностям или мокрым полам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0101</a:t>
                      </a:r>
                      <a:endParaRPr lang="ru-RU" dirty="0"/>
                    </a:p>
                  </a:txBody>
                  <a:tcPr/>
                </a:tc>
              </a:tr>
              <a:tr h="1059348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Опасность падения с высоты, в том числе из-за отсутствия ограждения, из-за обрыва троса, в котлован, в шахту при подъеме или спуске при нештатной ситуации…..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0102</a:t>
                      </a:r>
                      <a:endParaRPr lang="ru-RU" dirty="0"/>
                    </a:p>
                  </a:txBody>
                  <a:tcPr/>
                </a:tc>
              </a:tr>
              <a:tr h="429624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Раздел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Электрические опасности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02</a:t>
                      </a:r>
                      <a:endParaRPr lang="ru-RU" dirty="0"/>
                    </a:p>
                  </a:txBody>
                  <a:tcPr/>
                </a:tc>
              </a:tr>
              <a:tr h="1059348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Опасность поражения током вследствие прямого контакта с токоведущими частями из-за касания незащищенными частями тела деталей, находящихся под напряжением….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0201</a:t>
                      </a:r>
                      <a:endParaRPr lang="ru-RU" dirty="0"/>
                    </a:p>
                  </a:txBody>
                  <a:tcPr/>
                </a:tc>
              </a:tr>
              <a:tr h="429624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50" dirty="0">
                          <a:latin typeface="Times New Roman"/>
                          <a:ea typeface="Times New Roman"/>
                          <a:cs typeface="Tahoma"/>
                        </a:rPr>
                        <a:t>Опасность поражения при прямом попадании </a:t>
                      </a:r>
                      <a:r>
                        <a:rPr lang="ru-RU" sz="1800" kern="150" dirty="0" smtClean="0">
                          <a:latin typeface="Times New Roman"/>
                          <a:ea typeface="Times New Roman"/>
                          <a:cs typeface="Tahoma"/>
                        </a:rPr>
                        <a:t>молнии…</a:t>
                      </a:r>
                      <a:endParaRPr lang="ru-RU" sz="1800" kern="150" dirty="0"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0202…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Составляем карты рисков для каждого рабочего места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8134-2CE2-421B-85FF-C7D8F0A169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E:\DCIM\111CANON\IMG_45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974"/>
            <a:ext cx="8424936" cy="5184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Выбор метода оценки профессиональных рисков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Метод проверочного листа</a:t>
            </a:r>
          </a:p>
          <a:p>
            <a:r>
              <a:rPr lang="ru-RU" dirty="0" smtClean="0"/>
              <a:t>Матричный метод</a:t>
            </a:r>
          </a:p>
          <a:p>
            <a:r>
              <a:rPr lang="ru-RU" dirty="0" smtClean="0"/>
              <a:t>Метод «Анализ дерева событий»</a:t>
            </a:r>
          </a:p>
          <a:p>
            <a:r>
              <a:rPr lang="ru-RU" dirty="0" smtClean="0"/>
              <a:t>Метод мозгового штурма</a:t>
            </a:r>
          </a:p>
          <a:p>
            <a:r>
              <a:rPr lang="ru-RU" dirty="0" smtClean="0"/>
              <a:t>Метод </a:t>
            </a:r>
            <a:r>
              <a:rPr lang="ru-RU" dirty="0" err="1" smtClean="0"/>
              <a:t>Файна-Кинни</a:t>
            </a:r>
            <a:r>
              <a:rPr lang="ru-RU" dirty="0" smtClean="0"/>
              <a:t> и т.д…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(Методик оценки опасностей множество, работодатель определяет их для себя сам: Матричный,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Файна-Кинни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др…</a:t>
            </a:r>
          </a:p>
          <a:p>
            <a:pPr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ГОСТ 12.0.230.4.2018, носит рекомендательный характер)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8134-2CE2-421B-85FF-C7D8F0A169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476672"/>
            <a:ext cx="5112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Метод </a:t>
            </a:r>
            <a:r>
              <a:rPr lang="ru-RU" sz="2400" dirty="0" err="1" smtClean="0"/>
              <a:t>Файна</a:t>
            </a:r>
            <a:r>
              <a:rPr lang="ru-RU" sz="2400" dirty="0" smtClean="0"/>
              <a:t>–</a:t>
            </a:r>
            <a:r>
              <a:rPr lang="ru-RU" sz="2400" dirty="0" err="1" smtClean="0"/>
              <a:t>Кинни</a:t>
            </a:r>
            <a:r>
              <a:rPr lang="ru-RU" sz="2400" dirty="0" smtClean="0"/>
              <a:t>.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980728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По этому методу для каждой выявленной опасности рассчитывается индекс профессионального риска (ИПР) который определяется перемножив балльные значения трех показателей: вероятности, подверженности и последствий наступления событий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ИПР = Вероятность × подверженность × последствия</a:t>
            </a:r>
          </a:p>
          <a:p>
            <a:pPr algn="just"/>
            <a:endParaRPr lang="ru-RU" dirty="0"/>
          </a:p>
        </p:txBody>
      </p:sp>
      <p:pic>
        <p:nvPicPr>
          <p:cNvPr id="86018" name="Picture 2" descr="https://im0-tub-ru.yandex.net/i?id=6455b7cab644c3c1bf91e23a1a5da327&amp;ref=rim&amp;n=33&amp;w=209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3284984"/>
            <a:ext cx="1656184" cy="14287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979712" y="3140968"/>
            <a:ext cx="216024" cy="20313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1400" dirty="0" smtClean="0"/>
              <a:t>Таблица 1</a:t>
            </a:r>
            <a:endParaRPr lang="ru-RU" sz="1400" dirty="0"/>
          </a:p>
        </p:txBody>
      </p:sp>
      <p:pic>
        <p:nvPicPr>
          <p:cNvPr id="1026" name="Picture 2" descr="C:\Users\sli\Desktop\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708920"/>
            <a:ext cx="6264696" cy="4149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511</TotalTime>
  <Words>739</Words>
  <Application>Microsoft Office PowerPoint</Application>
  <PresentationFormat>Экран (4:3)</PresentationFormat>
  <Paragraphs>132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Оценка профессиональных рисков</vt:lpstr>
      <vt:lpstr>Слайд 2</vt:lpstr>
      <vt:lpstr> для проведения оценки профессиональных рисков можно использовать</vt:lpstr>
      <vt:lpstr>Проведение оценки профессиональных рисков силами работодателя </vt:lpstr>
      <vt:lpstr>Источники опасностей</vt:lpstr>
      <vt:lpstr>Классификатор опасностей</vt:lpstr>
      <vt:lpstr>Составляем карты рисков для каждого рабочего места</vt:lpstr>
      <vt:lpstr>Выбор метода оценки профессиональных рисков</vt:lpstr>
      <vt:lpstr>Слайд 9</vt:lpstr>
      <vt:lpstr>Слайд 10</vt:lpstr>
      <vt:lpstr>План мероприятий по снижению уровня  профрисков</vt:lpstr>
      <vt:lpstr>пОрядок процедуры  оценки рисков в организации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профессиональных рисков</dc:title>
  <dc:creator>Сонина Любовь Ивановна</dc:creator>
  <cp:lastModifiedBy>sli</cp:lastModifiedBy>
  <cp:revision>47</cp:revision>
  <dcterms:created xsi:type="dcterms:W3CDTF">2022-02-07T03:52:07Z</dcterms:created>
  <dcterms:modified xsi:type="dcterms:W3CDTF">2022-02-08T07:41:42Z</dcterms:modified>
</cp:coreProperties>
</file>