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46" r:id="rId3"/>
    <p:sldId id="334" r:id="rId4"/>
    <p:sldId id="287" r:id="rId5"/>
    <p:sldId id="336" r:id="rId6"/>
    <p:sldId id="337" r:id="rId7"/>
    <p:sldId id="335" r:id="rId8"/>
    <p:sldId id="340" r:id="rId9"/>
    <p:sldId id="338" r:id="rId10"/>
    <p:sldId id="347" r:id="rId11"/>
    <p:sldId id="348" r:id="rId12"/>
    <p:sldId id="349" r:id="rId13"/>
    <p:sldId id="353" r:id="rId14"/>
    <p:sldId id="289" r:id="rId15"/>
    <p:sldId id="293" r:id="rId16"/>
    <p:sldId id="331" r:id="rId17"/>
    <p:sldId id="330" r:id="rId18"/>
    <p:sldId id="294" r:id="rId19"/>
    <p:sldId id="332" r:id="rId20"/>
    <p:sldId id="295" r:id="rId21"/>
    <p:sldId id="354" r:id="rId22"/>
    <p:sldId id="356" r:id="rId23"/>
    <p:sldId id="291" r:id="rId24"/>
    <p:sldId id="344" r:id="rId25"/>
    <p:sldId id="298" r:id="rId26"/>
    <p:sldId id="292" r:id="rId27"/>
    <p:sldId id="345" r:id="rId28"/>
    <p:sldId id="302" r:id="rId29"/>
    <p:sldId id="299" r:id="rId30"/>
    <p:sldId id="304" r:id="rId31"/>
    <p:sldId id="305" r:id="rId32"/>
    <p:sldId id="306" r:id="rId33"/>
    <p:sldId id="309" r:id="rId34"/>
    <p:sldId id="313" r:id="rId35"/>
    <p:sldId id="339" r:id="rId36"/>
    <p:sldId id="341" r:id="rId37"/>
    <p:sldId id="342" r:id="rId38"/>
    <p:sldId id="300" r:id="rId39"/>
    <p:sldId id="310" r:id="rId40"/>
    <p:sldId id="311" r:id="rId41"/>
    <p:sldId id="328" r:id="rId42"/>
    <p:sldId id="286" r:id="rId4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60">
          <p15:clr>
            <a:srgbClr val="A4A3A4"/>
          </p15:clr>
        </p15:guide>
        <p15:guide id="5" orient="horz" pos="1495">
          <p15:clr>
            <a:srgbClr val="A4A3A4"/>
          </p15:clr>
        </p15:guide>
        <p15:guide id="6" pos="45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B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71" autoAdjust="0"/>
  </p:normalViewPr>
  <p:slideViewPr>
    <p:cSldViewPr snapToGrid="0">
      <p:cViewPr varScale="1">
        <p:scale>
          <a:sx n="98" d="100"/>
          <a:sy n="98" d="100"/>
        </p:scale>
        <p:origin x="-108" y="-126"/>
      </p:cViewPr>
      <p:guideLst>
        <p:guide orient="horz" pos="2160"/>
        <p:guide orient="horz" pos="3120"/>
        <p:guide orient="horz" pos="1495"/>
        <p:guide pos="3120"/>
        <p:guide pos="2160"/>
        <p:guide pos="45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B9620-88DB-4F0C-80F0-ECC116CD5BC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CAFE815B-EC38-48C0-8D2E-45113E915F6E}">
      <dgm:prSet phldrT="[Текст]"/>
      <dgm:spPr/>
      <dgm:t>
        <a:bodyPr/>
        <a:lstStyle/>
        <a:p>
          <a:pPr>
            <a:buNone/>
          </a:pPr>
          <a:r>
            <a: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Проводится ли внеплановая СОУТ, если были приняты новые работники (на проверенные рабочие места) и/или введена сменность?</a:t>
          </a:r>
          <a:endParaRPr lang="ru-RU" dirty="0"/>
        </a:p>
      </dgm:t>
    </dgm:pt>
    <dgm:pt modelId="{3D17BA66-996A-4BBF-A84B-0100B01F00B9}" type="parTrans" cxnId="{435DDB73-1210-4EB2-9207-91088B78EFF9}">
      <dgm:prSet/>
      <dgm:spPr/>
      <dgm:t>
        <a:bodyPr/>
        <a:lstStyle/>
        <a:p>
          <a:endParaRPr lang="ru-RU"/>
        </a:p>
      </dgm:t>
    </dgm:pt>
    <dgm:pt modelId="{2EC05026-387D-4A3A-80F0-5B013F41161D}" type="sibTrans" cxnId="{435DDB73-1210-4EB2-9207-91088B78EFF9}">
      <dgm:prSet/>
      <dgm:spPr/>
      <dgm:t>
        <a:bodyPr/>
        <a:lstStyle/>
        <a:p>
          <a:endParaRPr lang="ru-RU"/>
        </a:p>
      </dgm:t>
    </dgm:pt>
    <dgm:pt modelId="{4288FA23-4253-4F28-80C2-F774CA7BDD81}">
      <dgm:prSet phldrT="[Текст]"/>
      <dgm:spPr/>
      <dgm:t>
        <a:bodyPr/>
        <a:lstStyle/>
        <a:p>
          <a:r>
            <a:rPr lang="ru-RU" dirty="0"/>
            <a:t>НЕТ</a:t>
          </a:r>
        </a:p>
      </dgm:t>
    </dgm:pt>
    <dgm:pt modelId="{D1D99886-44F7-49E7-94D8-E0D1F217192B}" type="parTrans" cxnId="{D8AF7020-8607-445D-BB6B-E5D424D8A2AB}">
      <dgm:prSet/>
      <dgm:spPr/>
      <dgm:t>
        <a:bodyPr/>
        <a:lstStyle/>
        <a:p>
          <a:endParaRPr lang="ru-RU"/>
        </a:p>
      </dgm:t>
    </dgm:pt>
    <dgm:pt modelId="{1636F76D-594B-4692-825A-FAF47CAC1178}" type="sibTrans" cxnId="{D8AF7020-8607-445D-BB6B-E5D424D8A2AB}">
      <dgm:prSet/>
      <dgm:spPr/>
      <dgm:t>
        <a:bodyPr/>
        <a:lstStyle/>
        <a:p>
          <a:endParaRPr lang="ru-RU"/>
        </a:p>
      </dgm:t>
    </dgm:pt>
    <dgm:pt modelId="{9E5F48A7-A9F2-47D4-8977-2CE844283F05}">
      <dgm:prSet phldrT="[Текст]"/>
      <dgm:spPr/>
      <dgm:t>
        <a:bodyPr/>
        <a:lstStyle/>
        <a:p>
          <a:r>
            <a:rPr lang="ru-RU" dirty="0"/>
            <a:t>Письмо Минтруда от 25.05.2015 </a:t>
          </a:r>
        </a:p>
        <a:p>
          <a:r>
            <a:rPr lang="ru-RU" dirty="0"/>
            <a:t>N 15-1/В-1929</a:t>
          </a:r>
        </a:p>
      </dgm:t>
    </dgm:pt>
    <dgm:pt modelId="{C5814974-5F91-4694-A8B5-22C1BEA66674}" type="parTrans" cxnId="{1134BB55-676B-4DFC-ADFB-89DBA5C54224}">
      <dgm:prSet/>
      <dgm:spPr/>
      <dgm:t>
        <a:bodyPr/>
        <a:lstStyle/>
        <a:p>
          <a:endParaRPr lang="ru-RU"/>
        </a:p>
      </dgm:t>
    </dgm:pt>
    <dgm:pt modelId="{5CAEB198-F6EB-40C6-A1E7-E271209FEB98}" type="sibTrans" cxnId="{1134BB55-676B-4DFC-ADFB-89DBA5C54224}">
      <dgm:prSet/>
      <dgm:spPr/>
      <dgm:t>
        <a:bodyPr/>
        <a:lstStyle/>
        <a:p>
          <a:endParaRPr lang="ru-RU"/>
        </a:p>
      </dgm:t>
    </dgm:pt>
    <dgm:pt modelId="{72B4D539-339A-446A-9571-9382FABB83AB}" type="pres">
      <dgm:prSet presAssocID="{FF5B9620-88DB-4F0C-80F0-ECC116CD5BCC}" presName="CompostProcess" presStyleCnt="0">
        <dgm:presLayoutVars>
          <dgm:dir/>
          <dgm:resizeHandles val="exact"/>
        </dgm:presLayoutVars>
      </dgm:prSet>
      <dgm:spPr/>
    </dgm:pt>
    <dgm:pt modelId="{5829D123-B3AD-46CC-ADEF-84C6E7B01870}" type="pres">
      <dgm:prSet presAssocID="{FF5B9620-88DB-4F0C-80F0-ECC116CD5BCC}" presName="arrow" presStyleLbl="bgShp" presStyleIdx="0" presStyleCnt="1" custLinFactNeighborX="-9" custLinFactNeighborY="-16779"/>
      <dgm:spPr/>
    </dgm:pt>
    <dgm:pt modelId="{C88A2531-941E-4229-8EBB-B25E6234480A}" type="pres">
      <dgm:prSet presAssocID="{FF5B9620-88DB-4F0C-80F0-ECC116CD5BCC}" presName="linearProcess" presStyleCnt="0"/>
      <dgm:spPr/>
    </dgm:pt>
    <dgm:pt modelId="{7228E388-9BE6-443E-87B7-A0B1A3AA1819}" type="pres">
      <dgm:prSet presAssocID="{CAFE815B-EC38-48C0-8D2E-45113E915F6E}" presName="textNode" presStyleLbl="node1" presStyleIdx="0" presStyleCnt="3" custScaleX="107251" custLinFactX="-6217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02DDA-4F15-4564-BD04-AD726FA3943F}" type="pres">
      <dgm:prSet presAssocID="{2EC05026-387D-4A3A-80F0-5B013F41161D}" presName="sibTrans" presStyleCnt="0"/>
      <dgm:spPr/>
    </dgm:pt>
    <dgm:pt modelId="{3D1B41EA-E505-4D62-8D10-E785AA51F121}" type="pres">
      <dgm:prSet presAssocID="{4288FA23-4253-4F28-80C2-F774CA7BDD81}" presName="textNode" presStyleLbl="node1" presStyleIdx="1" presStyleCnt="3" custLinFactX="-1418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18336-604B-4836-A22E-F9A4959020EE}" type="pres">
      <dgm:prSet presAssocID="{1636F76D-594B-4692-825A-FAF47CAC1178}" presName="sibTrans" presStyleCnt="0"/>
      <dgm:spPr/>
    </dgm:pt>
    <dgm:pt modelId="{96C58BA4-1826-4665-9698-939B8200F42A}" type="pres">
      <dgm:prSet presAssocID="{9E5F48A7-A9F2-47D4-8977-2CE844283F0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F7020-8607-445D-BB6B-E5D424D8A2AB}" srcId="{FF5B9620-88DB-4F0C-80F0-ECC116CD5BCC}" destId="{4288FA23-4253-4F28-80C2-F774CA7BDD81}" srcOrd="1" destOrd="0" parTransId="{D1D99886-44F7-49E7-94D8-E0D1F217192B}" sibTransId="{1636F76D-594B-4692-825A-FAF47CAC1178}"/>
    <dgm:cxn modelId="{10727AE7-60B0-491A-8C73-26118BFBAFBD}" type="presOf" srcId="{9E5F48A7-A9F2-47D4-8977-2CE844283F05}" destId="{96C58BA4-1826-4665-9698-939B8200F42A}" srcOrd="0" destOrd="0" presId="urn:microsoft.com/office/officeart/2005/8/layout/hProcess9"/>
    <dgm:cxn modelId="{1134BB55-676B-4DFC-ADFB-89DBA5C54224}" srcId="{FF5B9620-88DB-4F0C-80F0-ECC116CD5BCC}" destId="{9E5F48A7-A9F2-47D4-8977-2CE844283F05}" srcOrd="2" destOrd="0" parTransId="{C5814974-5F91-4694-A8B5-22C1BEA66674}" sibTransId="{5CAEB198-F6EB-40C6-A1E7-E271209FEB98}"/>
    <dgm:cxn modelId="{D8F66214-B391-4CE9-993E-8371D69A6D5A}" type="presOf" srcId="{CAFE815B-EC38-48C0-8D2E-45113E915F6E}" destId="{7228E388-9BE6-443E-87B7-A0B1A3AA1819}" srcOrd="0" destOrd="0" presId="urn:microsoft.com/office/officeart/2005/8/layout/hProcess9"/>
    <dgm:cxn modelId="{435DDB73-1210-4EB2-9207-91088B78EFF9}" srcId="{FF5B9620-88DB-4F0C-80F0-ECC116CD5BCC}" destId="{CAFE815B-EC38-48C0-8D2E-45113E915F6E}" srcOrd="0" destOrd="0" parTransId="{3D17BA66-996A-4BBF-A84B-0100B01F00B9}" sibTransId="{2EC05026-387D-4A3A-80F0-5B013F41161D}"/>
    <dgm:cxn modelId="{A6229157-515F-4F07-AAB6-3BBB082D1A39}" type="presOf" srcId="{4288FA23-4253-4F28-80C2-F774CA7BDD81}" destId="{3D1B41EA-E505-4D62-8D10-E785AA51F121}" srcOrd="0" destOrd="0" presId="urn:microsoft.com/office/officeart/2005/8/layout/hProcess9"/>
    <dgm:cxn modelId="{92A50466-05C9-4450-9118-CE0A69503D7E}" type="presOf" srcId="{FF5B9620-88DB-4F0C-80F0-ECC116CD5BCC}" destId="{72B4D539-339A-446A-9571-9382FABB83AB}" srcOrd="0" destOrd="0" presId="urn:microsoft.com/office/officeart/2005/8/layout/hProcess9"/>
    <dgm:cxn modelId="{661FD03E-927E-452C-8F47-BA06D0BEE3F9}" type="presParOf" srcId="{72B4D539-339A-446A-9571-9382FABB83AB}" destId="{5829D123-B3AD-46CC-ADEF-84C6E7B01870}" srcOrd="0" destOrd="0" presId="urn:microsoft.com/office/officeart/2005/8/layout/hProcess9"/>
    <dgm:cxn modelId="{D31CF069-4DAC-49CD-A7F0-B3029C3BDFCE}" type="presParOf" srcId="{72B4D539-339A-446A-9571-9382FABB83AB}" destId="{C88A2531-941E-4229-8EBB-B25E6234480A}" srcOrd="1" destOrd="0" presId="urn:microsoft.com/office/officeart/2005/8/layout/hProcess9"/>
    <dgm:cxn modelId="{185FDE13-DA03-41C2-867C-105503629F74}" type="presParOf" srcId="{C88A2531-941E-4229-8EBB-B25E6234480A}" destId="{7228E388-9BE6-443E-87B7-A0B1A3AA1819}" srcOrd="0" destOrd="0" presId="urn:microsoft.com/office/officeart/2005/8/layout/hProcess9"/>
    <dgm:cxn modelId="{5D07D4B7-1179-4EDD-A9B6-C57F42468FB8}" type="presParOf" srcId="{C88A2531-941E-4229-8EBB-B25E6234480A}" destId="{35902DDA-4F15-4564-BD04-AD726FA3943F}" srcOrd="1" destOrd="0" presId="urn:microsoft.com/office/officeart/2005/8/layout/hProcess9"/>
    <dgm:cxn modelId="{B056A3EF-54AC-487D-96A8-B46C3A2FAB32}" type="presParOf" srcId="{C88A2531-941E-4229-8EBB-B25E6234480A}" destId="{3D1B41EA-E505-4D62-8D10-E785AA51F121}" srcOrd="2" destOrd="0" presId="urn:microsoft.com/office/officeart/2005/8/layout/hProcess9"/>
    <dgm:cxn modelId="{B7E864C0-2275-4B58-B940-07FE28464D19}" type="presParOf" srcId="{C88A2531-941E-4229-8EBB-B25E6234480A}" destId="{F6718336-604B-4836-A22E-F9A4959020EE}" srcOrd="3" destOrd="0" presId="urn:microsoft.com/office/officeart/2005/8/layout/hProcess9"/>
    <dgm:cxn modelId="{4191AB7F-4881-4DEA-BB35-029CE0137B4A}" type="presParOf" srcId="{C88A2531-941E-4229-8EBB-B25E6234480A}" destId="{96C58BA4-1826-4665-9698-939B8200F4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B9620-88DB-4F0C-80F0-ECC116CD5BC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CAFE815B-EC38-48C0-8D2E-45113E915F6E}">
      <dgm:prSet phldrT="[Текст]"/>
      <dgm:spPr/>
      <dgm:t>
        <a:bodyPr/>
        <a:lstStyle/>
        <a:p>
          <a:r>
            <a:rPr lang="ru-RU" b="1" dirty="0"/>
            <a:t>Проводится ли внеплановая СОУТ при изменении наименования должности в штатном расписании?</a:t>
          </a:r>
          <a:endParaRPr lang="ru-RU" dirty="0"/>
        </a:p>
      </dgm:t>
    </dgm:pt>
    <dgm:pt modelId="{3D17BA66-996A-4BBF-A84B-0100B01F00B9}" type="parTrans" cxnId="{435DDB73-1210-4EB2-9207-91088B78EFF9}">
      <dgm:prSet/>
      <dgm:spPr/>
      <dgm:t>
        <a:bodyPr/>
        <a:lstStyle/>
        <a:p>
          <a:endParaRPr lang="ru-RU"/>
        </a:p>
      </dgm:t>
    </dgm:pt>
    <dgm:pt modelId="{2EC05026-387D-4A3A-80F0-5B013F41161D}" type="sibTrans" cxnId="{435DDB73-1210-4EB2-9207-91088B78EFF9}">
      <dgm:prSet/>
      <dgm:spPr/>
      <dgm:t>
        <a:bodyPr/>
        <a:lstStyle/>
        <a:p>
          <a:endParaRPr lang="ru-RU"/>
        </a:p>
      </dgm:t>
    </dgm:pt>
    <dgm:pt modelId="{4288FA23-4253-4F28-80C2-F774CA7BDD81}">
      <dgm:prSet phldrT="[Текст]"/>
      <dgm:spPr/>
      <dgm:t>
        <a:bodyPr/>
        <a:lstStyle/>
        <a:p>
          <a:r>
            <a:rPr lang="ru-RU" dirty="0"/>
            <a:t>НЕТ, </a:t>
          </a:r>
        </a:p>
        <a:p>
          <a:r>
            <a:rPr lang="ru-RU" dirty="0"/>
            <a:t>если не имело место изменение условий труда</a:t>
          </a:r>
        </a:p>
      </dgm:t>
    </dgm:pt>
    <dgm:pt modelId="{D1D99886-44F7-49E7-94D8-E0D1F217192B}" type="parTrans" cxnId="{D8AF7020-8607-445D-BB6B-E5D424D8A2AB}">
      <dgm:prSet/>
      <dgm:spPr/>
      <dgm:t>
        <a:bodyPr/>
        <a:lstStyle/>
        <a:p>
          <a:endParaRPr lang="ru-RU"/>
        </a:p>
      </dgm:t>
    </dgm:pt>
    <dgm:pt modelId="{1636F76D-594B-4692-825A-FAF47CAC1178}" type="sibTrans" cxnId="{D8AF7020-8607-445D-BB6B-E5D424D8A2AB}">
      <dgm:prSet/>
      <dgm:spPr/>
      <dgm:t>
        <a:bodyPr/>
        <a:lstStyle/>
        <a:p>
          <a:endParaRPr lang="ru-RU"/>
        </a:p>
      </dgm:t>
    </dgm:pt>
    <dgm:pt modelId="{9E5F48A7-A9F2-47D4-8977-2CE844283F05}">
      <dgm:prSet phldrT="[Текст]"/>
      <dgm:spPr/>
      <dgm:t>
        <a:bodyPr/>
        <a:lstStyle/>
        <a:p>
          <a:r>
            <a:rPr lang="ru-RU" dirty="0"/>
            <a:t>Письмо Минтруда от 25.04.2016</a:t>
          </a:r>
        </a:p>
        <a:p>
          <a:r>
            <a:rPr lang="ru-RU" dirty="0"/>
            <a:t>N 15-1/ООГ-1635</a:t>
          </a:r>
        </a:p>
      </dgm:t>
    </dgm:pt>
    <dgm:pt modelId="{C5814974-5F91-4694-A8B5-22C1BEA66674}" type="parTrans" cxnId="{1134BB55-676B-4DFC-ADFB-89DBA5C54224}">
      <dgm:prSet/>
      <dgm:spPr/>
      <dgm:t>
        <a:bodyPr/>
        <a:lstStyle/>
        <a:p>
          <a:endParaRPr lang="ru-RU"/>
        </a:p>
      </dgm:t>
    </dgm:pt>
    <dgm:pt modelId="{5CAEB198-F6EB-40C6-A1E7-E271209FEB98}" type="sibTrans" cxnId="{1134BB55-676B-4DFC-ADFB-89DBA5C54224}">
      <dgm:prSet/>
      <dgm:spPr/>
      <dgm:t>
        <a:bodyPr/>
        <a:lstStyle/>
        <a:p>
          <a:endParaRPr lang="ru-RU"/>
        </a:p>
      </dgm:t>
    </dgm:pt>
    <dgm:pt modelId="{72B4D539-339A-446A-9571-9382FABB83AB}" type="pres">
      <dgm:prSet presAssocID="{FF5B9620-88DB-4F0C-80F0-ECC116CD5BCC}" presName="CompostProcess" presStyleCnt="0">
        <dgm:presLayoutVars>
          <dgm:dir/>
          <dgm:resizeHandles val="exact"/>
        </dgm:presLayoutVars>
      </dgm:prSet>
      <dgm:spPr/>
    </dgm:pt>
    <dgm:pt modelId="{5829D123-B3AD-46CC-ADEF-84C6E7B01870}" type="pres">
      <dgm:prSet presAssocID="{FF5B9620-88DB-4F0C-80F0-ECC116CD5BCC}" presName="arrow" presStyleLbl="bgShp" presStyleIdx="0" presStyleCnt="1" custLinFactNeighborX="-9" custLinFactNeighborY="-16779"/>
      <dgm:spPr/>
    </dgm:pt>
    <dgm:pt modelId="{C88A2531-941E-4229-8EBB-B25E6234480A}" type="pres">
      <dgm:prSet presAssocID="{FF5B9620-88DB-4F0C-80F0-ECC116CD5BCC}" presName="linearProcess" presStyleCnt="0"/>
      <dgm:spPr/>
    </dgm:pt>
    <dgm:pt modelId="{7228E388-9BE6-443E-87B7-A0B1A3AA1819}" type="pres">
      <dgm:prSet presAssocID="{CAFE815B-EC38-48C0-8D2E-45113E915F6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02DDA-4F15-4564-BD04-AD726FA3943F}" type="pres">
      <dgm:prSet presAssocID="{2EC05026-387D-4A3A-80F0-5B013F41161D}" presName="sibTrans" presStyleCnt="0"/>
      <dgm:spPr/>
    </dgm:pt>
    <dgm:pt modelId="{3D1B41EA-E505-4D62-8D10-E785AA51F121}" type="pres">
      <dgm:prSet presAssocID="{4288FA23-4253-4F28-80C2-F774CA7BDD8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18336-604B-4836-A22E-F9A4959020EE}" type="pres">
      <dgm:prSet presAssocID="{1636F76D-594B-4692-825A-FAF47CAC1178}" presName="sibTrans" presStyleCnt="0"/>
      <dgm:spPr/>
    </dgm:pt>
    <dgm:pt modelId="{96C58BA4-1826-4665-9698-939B8200F42A}" type="pres">
      <dgm:prSet presAssocID="{9E5F48A7-A9F2-47D4-8977-2CE844283F05}" presName="textNode" presStyleLbl="node1" presStyleIdx="2" presStyleCnt="3" custScaleX="110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F7020-8607-445D-BB6B-E5D424D8A2AB}" srcId="{FF5B9620-88DB-4F0C-80F0-ECC116CD5BCC}" destId="{4288FA23-4253-4F28-80C2-F774CA7BDD81}" srcOrd="1" destOrd="0" parTransId="{D1D99886-44F7-49E7-94D8-E0D1F217192B}" sibTransId="{1636F76D-594B-4692-825A-FAF47CAC1178}"/>
    <dgm:cxn modelId="{10727AE7-60B0-491A-8C73-26118BFBAFBD}" type="presOf" srcId="{9E5F48A7-A9F2-47D4-8977-2CE844283F05}" destId="{96C58BA4-1826-4665-9698-939B8200F42A}" srcOrd="0" destOrd="0" presId="urn:microsoft.com/office/officeart/2005/8/layout/hProcess9"/>
    <dgm:cxn modelId="{1134BB55-676B-4DFC-ADFB-89DBA5C54224}" srcId="{FF5B9620-88DB-4F0C-80F0-ECC116CD5BCC}" destId="{9E5F48A7-A9F2-47D4-8977-2CE844283F05}" srcOrd="2" destOrd="0" parTransId="{C5814974-5F91-4694-A8B5-22C1BEA66674}" sibTransId="{5CAEB198-F6EB-40C6-A1E7-E271209FEB98}"/>
    <dgm:cxn modelId="{D8F66214-B391-4CE9-993E-8371D69A6D5A}" type="presOf" srcId="{CAFE815B-EC38-48C0-8D2E-45113E915F6E}" destId="{7228E388-9BE6-443E-87B7-A0B1A3AA1819}" srcOrd="0" destOrd="0" presId="urn:microsoft.com/office/officeart/2005/8/layout/hProcess9"/>
    <dgm:cxn modelId="{435DDB73-1210-4EB2-9207-91088B78EFF9}" srcId="{FF5B9620-88DB-4F0C-80F0-ECC116CD5BCC}" destId="{CAFE815B-EC38-48C0-8D2E-45113E915F6E}" srcOrd="0" destOrd="0" parTransId="{3D17BA66-996A-4BBF-A84B-0100B01F00B9}" sibTransId="{2EC05026-387D-4A3A-80F0-5B013F41161D}"/>
    <dgm:cxn modelId="{A6229157-515F-4F07-AAB6-3BBB082D1A39}" type="presOf" srcId="{4288FA23-4253-4F28-80C2-F774CA7BDD81}" destId="{3D1B41EA-E505-4D62-8D10-E785AA51F121}" srcOrd="0" destOrd="0" presId="urn:microsoft.com/office/officeart/2005/8/layout/hProcess9"/>
    <dgm:cxn modelId="{92A50466-05C9-4450-9118-CE0A69503D7E}" type="presOf" srcId="{FF5B9620-88DB-4F0C-80F0-ECC116CD5BCC}" destId="{72B4D539-339A-446A-9571-9382FABB83AB}" srcOrd="0" destOrd="0" presId="urn:microsoft.com/office/officeart/2005/8/layout/hProcess9"/>
    <dgm:cxn modelId="{661FD03E-927E-452C-8F47-BA06D0BEE3F9}" type="presParOf" srcId="{72B4D539-339A-446A-9571-9382FABB83AB}" destId="{5829D123-B3AD-46CC-ADEF-84C6E7B01870}" srcOrd="0" destOrd="0" presId="urn:microsoft.com/office/officeart/2005/8/layout/hProcess9"/>
    <dgm:cxn modelId="{D31CF069-4DAC-49CD-A7F0-B3029C3BDFCE}" type="presParOf" srcId="{72B4D539-339A-446A-9571-9382FABB83AB}" destId="{C88A2531-941E-4229-8EBB-B25E6234480A}" srcOrd="1" destOrd="0" presId="urn:microsoft.com/office/officeart/2005/8/layout/hProcess9"/>
    <dgm:cxn modelId="{185FDE13-DA03-41C2-867C-105503629F74}" type="presParOf" srcId="{C88A2531-941E-4229-8EBB-B25E6234480A}" destId="{7228E388-9BE6-443E-87B7-A0B1A3AA1819}" srcOrd="0" destOrd="0" presId="urn:microsoft.com/office/officeart/2005/8/layout/hProcess9"/>
    <dgm:cxn modelId="{5D07D4B7-1179-4EDD-A9B6-C57F42468FB8}" type="presParOf" srcId="{C88A2531-941E-4229-8EBB-B25E6234480A}" destId="{35902DDA-4F15-4564-BD04-AD726FA3943F}" srcOrd="1" destOrd="0" presId="urn:microsoft.com/office/officeart/2005/8/layout/hProcess9"/>
    <dgm:cxn modelId="{B056A3EF-54AC-487D-96A8-B46C3A2FAB32}" type="presParOf" srcId="{C88A2531-941E-4229-8EBB-B25E6234480A}" destId="{3D1B41EA-E505-4D62-8D10-E785AA51F121}" srcOrd="2" destOrd="0" presId="urn:microsoft.com/office/officeart/2005/8/layout/hProcess9"/>
    <dgm:cxn modelId="{B7E864C0-2275-4B58-B940-07FE28464D19}" type="presParOf" srcId="{C88A2531-941E-4229-8EBB-B25E6234480A}" destId="{F6718336-604B-4836-A22E-F9A4959020EE}" srcOrd="3" destOrd="0" presId="urn:microsoft.com/office/officeart/2005/8/layout/hProcess9"/>
    <dgm:cxn modelId="{4191AB7F-4881-4DEA-BB35-029CE0137B4A}" type="presParOf" srcId="{C88A2531-941E-4229-8EBB-B25E6234480A}" destId="{96C58BA4-1826-4665-9698-939B8200F4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5B9620-88DB-4F0C-80F0-ECC116CD5BC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CAFE815B-EC38-48C0-8D2E-45113E915F6E}">
      <dgm:prSet phldrT="[Текст]"/>
      <dgm:spPr/>
      <dgm:t>
        <a:bodyPr/>
        <a:lstStyle/>
        <a:p>
          <a:r>
            <a:rPr lang="ru-RU" b="1" dirty="0"/>
            <a:t>Проводится ли СОУТ в отношении рабочих мест работников с разъездным характером работы?</a:t>
          </a:r>
          <a:endParaRPr lang="ru-RU" dirty="0"/>
        </a:p>
      </dgm:t>
    </dgm:pt>
    <dgm:pt modelId="{3D17BA66-996A-4BBF-A84B-0100B01F00B9}" type="parTrans" cxnId="{435DDB73-1210-4EB2-9207-91088B78EFF9}">
      <dgm:prSet/>
      <dgm:spPr/>
      <dgm:t>
        <a:bodyPr/>
        <a:lstStyle/>
        <a:p>
          <a:endParaRPr lang="ru-RU"/>
        </a:p>
      </dgm:t>
    </dgm:pt>
    <dgm:pt modelId="{2EC05026-387D-4A3A-80F0-5B013F41161D}" type="sibTrans" cxnId="{435DDB73-1210-4EB2-9207-91088B78EFF9}">
      <dgm:prSet/>
      <dgm:spPr/>
      <dgm:t>
        <a:bodyPr/>
        <a:lstStyle/>
        <a:p>
          <a:endParaRPr lang="ru-RU"/>
        </a:p>
      </dgm:t>
    </dgm:pt>
    <dgm:pt modelId="{4288FA23-4253-4F28-80C2-F774CA7BDD81}">
      <dgm:prSet phldrT="[Текст]"/>
      <dgm:spPr/>
      <dgm:t>
        <a:bodyPr/>
        <a:lstStyle/>
        <a:p>
          <a:r>
            <a:rPr lang="ru-RU" dirty="0"/>
            <a:t>ДА</a:t>
          </a:r>
        </a:p>
      </dgm:t>
    </dgm:pt>
    <dgm:pt modelId="{D1D99886-44F7-49E7-94D8-E0D1F217192B}" type="parTrans" cxnId="{D8AF7020-8607-445D-BB6B-E5D424D8A2AB}">
      <dgm:prSet/>
      <dgm:spPr/>
      <dgm:t>
        <a:bodyPr/>
        <a:lstStyle/>
        <a:p>
          <a:endParaRPr lang="ru-RU"/>
        </a:p>
      </dgm:t>
    </dgm:pt>
    <dgm:pt modelId="{1636F76D-594B-4692-825A-FAF47CAC1178}" type="sibTrans" cxnId="{D8AF7020-8607-445D-BB6B-E5D424D8A2AB}">
      <dgm:prSet/>
      <dgm:spPr/>
      <dgm:t>
        <a:bodyPr/>
        <a:lstStyle/>
        <a:p>
          <a:endParaRPr lang="ru-RU"/>
        </a:p>
      </dgm:t>
    </dgm:pt>
    <dgm:pt modelId="{9E5F48A7-A9F2-47D4-8977-2CE844283F05}">
      <dgm:prSet phldrT="[Текст]"/>
      <dgm:spPr/>
      <dgm:t>
        <a:bodyPr/>
        <a:lstStyle/>
        <a:p>
          <a:r>
            <a:rPr lang="ru-RU" dirty="0"/>
            <a:t>Ч</a:t>
          </a:r>
          <a:r>
            <a:rPr lang="ru-RU" dirty="0" smtClean="0"/>
            <a:t>. </a:t>
          </a:r>
          <a:r>
            <a:rPr lang="en-US" dirty="0" smtClean="0"/>
            <a:t>3</a:t>
          </a:r>
          <a:r>
            <a:rPr lang="ru-RU" dirty="0" smtClean="0"/>
            <a:t> ст</a:t>
          </a:r>
          <a:r>
            <a:rPr lang="ru-RU" dirty="0"/>
            <a:t>. 3 Закона </a:t>
          </a:r>
          <a:r>
            <a:rPr lang="ru-RU" dirty="0" smtClean="0"/>
            <a:t>от 28.12.2013</a:t>
          </a:r>
          <a:br>
            <a:rPr lang="ru-RU" dirty="0" smtClean="0"/>
          </a:br>
          <a:r>
            <a:rPr lang="ru-RU" dirty="0" smtClean="0"/>
            <a:t>N </a:t>
          </a:r>
          <a:r>
            <a:rPr lang="ru-RU" dirty="0"/>
            <a:t>426-ФЗ</a:t>
          </a:r>
        </a:p>
      </dgm:t>
    </dgm:pt>
    <dgm:pt modelId="{C5814974-5F91-4694-A8B5-22C1BEA66674}" type="parTrans" cxnId="{1134BB55-676B-4DFC-ADFB-89DBA5C54224}">
      <dgm:prSet/>
      <dgm:spPr/>
      <dgm:t>
        <a:bodyPr/>
        <a:lstStyle/>
        <a:p>
          <a:endParaRPr lang="ru-RU"/>
        </a:p>
      </dgm:t>
    </dgm:pt>
    <dgm:pt modelId="{5CAEB198-F6EB-40C6-A1E7-E271209FEB98}" type="sibTrans" cxnId="{1134BB55-676B-4DFC-ADFB-89DBA5C54224}">
      <dgm:prSet/>
      <dgm:spPr/>
      <dgm:t>
        <a:bodyPr/>
        <a:lstStyle/>
        <a:p>
          <a:endParaRPr lang="ru-RU"/>
        </a:p>
      </dgm:t>
    </dgm:pt>
    <dgm:pt modelId="{72B4D539-339A-446A-9571-9382FABB83AB}" type="pres">
      <dgm:prSet presAssocID="{FF5B9620-88DB-4F0C-80F0-ECC116CD5BCC}" presName="CompostProcess" presStyleCnt="0">
        <dgm:presLayoutVars>
          <dgm:dir/>
          <dgm:resizeHandles val="exact"/>
        </dgm:presLayoutVars>
      </dgm:prSet>
      <dgm:spPr/>
    </dgm:pt>
    <dgm:pt modelId="{5829D123-B3AD-46CC-ADEF-84C6E7B01870}" type="pres">
      <dgm:prSet presAssocID="{FF5B9620-88DB-4F0C-80F0-ECC116CD5BCC}" presName="arrow" presStyleLbl="bgShp" presStyleIdx="0" presStyleCnt="1" custLinFactNeighborX="-9" custLinFactNeighborY="-16779"/>
      <dgm:spPr/>
    </dgm:pt>
    <dgm:pt modelId="{C88A2531-941E-4229-8EBB-B25E6234480A}" type="pres">
      <dgm:prSet presAssocID="{FF5B9620-88DB-4F0C-80F0-ECC116CD5BCC}" presName="linearProcess" presStyleCnt="0"/>
      <dgm:spPr/>
    </dgm:pt>
    <dgm:pt modelId="{7228E388-9BE6-443E-87B7-A0B1A3AA1819}" type="pres">
      <dgm:prSet presAssocID="{CAFE815B-EC38-48C0-8D2E-45113E915F6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02DDA-4F15-4564-BD04-AD726FA3943F}" type="pres">
      <dgm:prSet presAssocID="{2EC05026-387D-4A3A-80F0-5B013F41161D}" presName="sibTrans" presStyleCnt="0"/>
      <dgm:spPr/>
    </dgm:pt>
    <dgm:pt modelId="{3D1B41EA-E505-4D62-8D10-E785AA51F121}" type="pres">
      <dgm:prSet presAssocID="{4288FA23-4253-4F28-80C2-F774CA7BDD8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18336-604B-4836-A22E-F9A4959020EE}" type="pres">
      <dgm:prSet presAssocID="{1636F76D-594B-4692-825A-FAF47CAC1178}" presName="sibTrans" presStyleCnt="0"/>
      <dgm:spPr/>
    </dgm:pt>
    <dgm:pt modelId="{96C58BA4-1826-4665-9698-939B8200F42A}" type="pres">
      <dgm:prSet presAssocID="{9E5F48A7-A9F2-47D4-8977-2CE844283F0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F7020-8607-445D-BB6B-E5D424D8A2AB}" srcId="{FF5B9620-88DB-4F0C-80F0-ECC116CD5BCC}" destId="{4288FA23-4253-4F28-80C2-F774CA7BDD81}" srcOrd="1" destOrd="0" parTransId="{D1D99886-44F7-49E7-94D8-E0D1F217192B}" sibTransId="{1636F76D-594B-4692-825A-FAF47CAC1178}"/>
    <dgm:cxn modelId="{10727AE7-60B0-491A-8C73-26118BFBAFBD}" type="presOf" srcId="{9E5F48A7-A9F2-47D4-8977-2CE844283F05}" destId="{96C58BA4-1826-4665-9698-939B8200F42A}" srcOrd="0" destOrd="0" presId="urn:microsoft.com/office/officeart/2005/8/layout/hProcess9"/>
    <dgm:cxn modelId="{1134BB55-676B-4DFC-ADFB-89DBA5C54224}" srcId="{FF5B9620-88DB-4F0C-80F0-ECC116CD5BCC}" destId="{9E5F48A7-A9F2-47D4-8977-2CE844283F05}" srcOrd="2" destOrd="0" parTransId="{C5814974-5F91-4694-A8B5-22C1BEA66674}" sibTransId="{5CAEB198-F6EB-40C6-A1E7-E271209FEB98}"/>
    <dgm:cxn modelId="{D8F66214-B391-4CE9-993E-8371D69A6D5A}" type="presOf" srcId="{CAFE815B-EC38-48C0-8D2E-45113E915F6E}" destId="{7228E388-9BE6-443E-87B7-A0B1A3AA1819}" srcOrd="0" destOrd="0" presId="urn:microsoft.com/office/officeart/2005/8/layout/hProcess9"/>
    <dgm:cxn modelId="{435DDB73-1210-4EB2-9207-91088B78EFF9}" srcId="{FF5B9620-88DB-4F0C-80F0-ECC116CD5BCC}" destId="{CAFE815B-EC38-48C0-8D2E-45113E915F6E}" srcOrd="0" destOrd="0" parTransId="{3D17BA66-996A-4BBF-A84B-0100B01F00B9}" sibTransId="{2EC05026-387D-4A3A-80F0-5B013F41161D}"/>
    <dgm:cxn modelId="{A6229157-515F-4F07-AAB6-3BBB082D1A39}" type="presOf" srcId="{4288FA23-4253-4F28-80C2-F774CA7BDD81}" destId="{3D1B41EA-E505-4D62-8D10-E785AA51F121}" srcOrd="0" destOrd="0" presId="urn:microsoft.com/office/officeart/2005/8/layout/hProcess9"/>
    <dgm:cxn modelId="{92A50466-05C9-4450-9118-CE0A69503D7E}" type="presOf" srcId="{FF5B9620-88DB-4F0C-80F0-ECC116CD5BCC}" destId="{72B4D539-339A-446A-9571-9382FABB83AB}" srcOrd="0" destOrd="0" presId="urn:microsoft.com/office/officeart/2005/8/layout/hProcess9"/>
    <dgm:cxn modelId="{661FD03E-927E-452C-8F47-BA06D0BEE3F9}" type="presParOf" srcId="{72B4D539-339A-446A-9571-9382FABB83AB}" destId="{5829D123-B3AD-46CC-ADEF-84C6E7B01870}" srcOrd="0" destOrd="0" presId="urn:microsoft.com/office/officeart/2005/8/layout/hProcess9"/>
    <dgm:cxn modelId="{D31CF069-4DAC-49CD-A7F0-B3029C3BDFCE}" type="presParOf" srcId="{72B4D539-339A-446A-9571-9382FABB83AB}" destId="{C88A2531-941E-4229-8EBB-B25E6234480A}" srcOrd="1" destOrd="0" presId="urn:microsoft.com/office/officeart/2005/8/layout/hProcess9"/>
    <dgm:cxn modelId="{185FDE13-DA03-41C2-867C-105503629F74}" type="presParOf" srcId="{C88A2531-941E-4229-8EBB-B25E6234480A}" destId="{7228E388-9BE6-443E-87B7-A0B1A3AA1819}" srcOrd="0" destOrd="0" presId="urn:microsoft.com/office/officeart/2005/8/layout/hProcess9"/>
    <dgm:cxn modelId="{5D07D4B7-1179-4EDD-A9B6-C57F42468FB8}" type="presParOf" srcId="{C88A2531-941E-4229-8EBB-B25E6234480A}" destId="{35902DDA-4F15-4564-BD04-AD726FA3943F}" srcOrd="1" destOrd="0" presId="urn:microsoft.com/office/officeart/2005/8/layout/hProcess9"/>
    <dgm:cxn modelId="{B056A3EF-54AC-487D-96A8-B46C3A2FAB32}" type="presParOf" srcId="{C88A2531-941E-4229-8EBB-B25E6234480A}" destId="{3D1B41EA-E505-4D62-8D10-E785AA51F121}" srcOrd="2" destOrd="0" presId="urn:microsoft.com/office/officeart/2005/8/layout/hProcess9"/>
    <dgm:cxn modelId="{B7E864C0-2275-4B58-B940-07FE28464D19}" type="presParOf" srcId="{C88A2531-941E-4229-8EBB-B25E6234480A}" destId="{F6718336-604B-4836-A22E-F9A4959020EE}" srcOrd="3" destOrd="0" presId="urn:microsoft.com/office/officeart/2005/8/layout/hProcess9"/>
    <dgm:cxn modelId="{4191AB7F-4881-4DEA-BB35-029CE0137B4A}" type="presParOf" srcId="{C88A2531-941E-4229-8EBB-B25E6234480A}" destId="{96C58BA4-1826-4665-9698-939B8200F4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F705F-37AF-4971-B23B-1C2B35B7EA46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E1F9C-1EF9-430B-90A0-5D9F282C1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65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16783" algn="l"/>
                <a:tab pos="1435141" algn="l"/>
                <a:tab pos="2153498" algn="l"/>
                <a:tab pos="2873431" algn="l"/>
              </a:tabLst>
            </a:pPr>
            <a:fld id="{08F77322-3F72-4F79-9886-60712DD21AD1}" type="slidenum">
              <a:rPr lang="ru-RU" altLang="ru-RU">
                <a:cs typeface="Lucida Sans Unicode" pitchFamily="34" charset="0"/>
              </a:rPr>
              <a:pPr>
                <a:tabLst>
                  <a:tab pos="716783" algn="l"/>
                  <a:tab pos="1435141" algn="l"/>
                  <a:tab pos="2153498" algn="l"/>
                  <a:tab pos="2873431" algn="l"/>
                </a:tabLst>
              </a:pPr>
              <a:t>8</a:t>
            </a:fld>
            <a:endParaRPr lang="ru-RU" altLang="ru-RU">
              <a:cs typeface="Lucida Sans Unicode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679450"/>
            <a:ext cx="4919662" cy="3406775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863" y="4314162"/>
            <a:ext cx="5422750" cy="4086767"/>
          </a:xfrm>
          <a:noFill/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813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57D100-272C-4B3E-AB0C-E9ECDCAEC34C}" type="slidenum">
              <a:rPr lang="ru-RU" altLang="ru-RU" smtClean="0"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mtClean="0"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1363"/>
            <a:ext cx="5348288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91063"/>
            <a:ext cx="5487988" cy="4441825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56821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64A439-B49C-4900-A6EE-D3B2D36AFB11}" type="slidenum">
              <a:rPr lang="ru-RU" altLang="ru-RU" smtClean="0"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mtClean="0"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1363"/>
            <a:ext cx="5348288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91063"/>
            <a:ext cx="5487988" cy="4441825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0820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C98C8B-8EF2-455A-8CC2-1F3E718C057D}" type="slidenum">
              <a:rPr lang="ru-RU" altLang="ru-RU" smtClean="0"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mtClean="0"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741363"/>
            <a:ext cx="5348288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91063"/>
            <a:ext cx="5487988" cy="4441825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12240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1BEFBB8A-F9B2-44EC-8B1D-61953193F0B3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1038"/>
            <a:ext cx="4913313" cy="34036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0563" y="4313238"/>
            <a:ext cx="5530850" cy="4086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10999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735013"/>
            <a:ext cx="5310187" cy="3676650"/>
          </a:xfrm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077B60FF-99FD-40A0-BD71-5FD4A1E3FEFB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30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9388" algn="l"/>
                <a:tab pos="2174875" algn="l"/>
                <a:tab pos="29003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57437FFA-70DB-4025-A198-2742D60A12B8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81038"/>
            <a:ext cx="4913313" cy="3403600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0563" y="4313238"/>
            <a:ext cx="5530850" cy="4086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6550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16783" algn="l"/>
                <a:tab pos="1435141" algn="l"/>
                <a:tab pos="2153498" algn="l"/>
                <a:tab pos="2873431" algn="l"/>
              </a:tabLst>
            </a:pPr>
            <a:fld id="{DEA24D11-CA8B-470F-A643-DF89EF7703CF}" type="slidenum">
              <a:rPr lang="ru-RU" altLang="ru-RU">
                <a:cs typeface="Lucida Sans Unicode" pitchFamily="34" charset="0"/>
              </a:rPr>
              <a:pPr>
                <a:tabLst>
                  <a:tab pos="716783" algn="l"/>
                  <a:tab pos="1435141" algn="l"/>
                  <a:tab pos="2153498" algn="l"/>
                  <a:tab pos="2873431" algn="l"/>
                </a:tabLst>
              </a:pPr>
              <a:t>41</a:t>
            </a:fld>
            <a:endParaRPr lang="ru-RU" altLang="ru-RU">
              <a:cs typeface="Lucida Sans Unicode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0563" y="741363"/>
            <a:ext cx="5345112" cy="3702050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723" y="4691572"/>
            <a:ext cx="5378777" cy="4443650"/>
          </a:xfrm>
          <a:noFill/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3761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A01D-1B95-456B-81CD-83AD68C79B49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D7F-04E0-4DDF-9ED5-C5740498F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47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A01D-1B95-456B-81CD-83AD68C79B49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D7F-04E0-4DDF-9ED5-C5740498F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09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A01D-1B95-456B-81CD-83AD68C79B49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D7F-04E0-4DDF-9ED5-C5740498F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90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A01D-1B95-456B-81CD-83AD68C79B49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D7F-04E0-4DDF-9ED5-C5740498F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95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A01D-1B95-456B-81CD-83AD68C79B49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D7F-04E0-4DDF-9ED5-C5740498F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21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A01D-1B95-456B-81CD-83AD68C79B49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D7F-04E0-4DDF-9ED5-C5740498F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05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A01D-1B95-456B-81CD-83AD68C79B49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D7F-04E0-4DDF-9ED5-C5740498F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76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A01D-1B95-456B-81CD-83AD68C79B49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D7F-04E0-4DDF-9ED5-C5740498F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1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A01D-1B95-456B-81CD-83AD68C79B49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D7F-04E0-4DDF-9ED5-C5740498F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23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A01D-1B95-456B-81CD-83AD68C79B49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D7F-04E0-4DDF-9ED5-C5740498F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44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A01D-1B95-456B-81CD-83AD68C79B49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D7F-04E0-4DDF-9ED5-C5740498F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83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A01D-1B95-456B-81CD-83AD68C79B49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C8D7F-04E0-4DDF-9ED5-C5740498F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7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D76D600254DFFF175836246EC111ABD44A49E2CD0DB216D1B41BF4D6607EECAF7ED360908BA9B7F8A2312A3170DD74F8944C096C068D71DAAE39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D76D600254DFFF175836246EC111ABD44A49E2CD0DB216D1B41BF4D6607EECAF7ED360908BA9B7F8A2312A3170DD74F8944C096C068D71DAAE39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D76D600254DFFF175836246EC111ABD44A49E2CD0DB216D1B41BF4D6607EECAF7ED360908BA9B7F8A2312A3170DD74F8944C096C068D71DAAE39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5E27072CB838AED54D0588C39E09CD0CFFC52F8E7D77CE8B9901F6F415CEB6A6DB4CD3BC935700C0E17A9EC4D979A5138383B0F33A50FFEHBY0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A5E27072CB838AED54D0588C39E09CD0CFF356F5E5D37CE8B9901F6F415CEB6A6DB4CD3BC936750C0E17A9EC4D979A5138383B0F33A50FFEHBY0O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>
              <a:solidFill>
                <a:srgbClr val="007B8F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54244" y="1313631"/>
            <a:ext cx="9051294" cy="2232248"/>
          </a:xfrm>
        </p:spPr>
        <p:txBody>
          <a:bodyPr vert="horz" anchor="t">
            <a:noAutofit/>
          </a:bodyPr>
          <a:lstStyle/>
          <a:p>
            <a:pPr marL="63500"/>
            <a:endParaRPr lang="ru-RU" sz="3500" b="1" dirty="0">
              <a:latin typeface="Arial" pitchFamily="34" charset="0"/>
              <a:cs typeface="Arial" pitchFamily="34" charset="0"/>
            </a:endParaRPr>
          </a:p>
          <a:p>
            <a:pPr marL="63500"/>
            <a:r>
              <a:rPr lang="ru-RU" altLang="ru-RU" sz="3600" dirty="0" smtClean="0">
                <a:solidFill>
                  <a:srgbClr val="007B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Финансовое </a:t>
            </a:r>
            <a:r>
              <a:rPr lang="ru-RU" altLang="ru-RU" sz="3600" dirty="0">
                <a:solidFill>
                  <a:srgbClr val="007B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обеспечение предупредительных</a:t>
            </a:r>
            <a:r>
              <a:rPr lang="ru-RU" altLang="ru-RU" sz="3600" b="1" dirty="0">
                <a:solidFill>
                  <a:srgbClr val="007B8F"/>
                </a:solidFill>
              </a:rPr>
              <a:t> </a:t>
            </a:r>
            <a:r>
              <a:rPr lang="ru-RU" altLang="ru-RU" sz="3600" dirty="0">
                <a:solidFill>
                  <a:srgbClr val="007B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мер по сокращению производственного </a:t>
            </a:r>
            <a:r>
              <a:rPr lang="ru-RU" altLang="ru-RU" sz="3600" dirty="0" smtClean="0">
                <a:solidFill>
                  <a:srgbClr val="007B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травматизма</a:t>
            </a:r>
            <a:br>
              <a:rPr lang="ru-RU" altLang="ru-RU" sz="3600" dirty="0" smtClean="0">
                <a:solidFill>
                  <a:srgbClr val="007B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altLang="ru-RU" sz="3600" dirty="0" smtClean="0">
                <a:solidFill>
                  <a:srgbClr val="007B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и </a:t>
            </a:r>
            <a:r>
              <a:rPr lang="ru-RU" altLang="ru-RU" sz="3600" dirty="0">
                <a:solidFill>
                  <a:srgbClr val="007B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профессиональных заболеваний </a:t>
            </a:r>
            <a:r>
              <a:rPr lang="ru-RU" altLang="ru-RU" sz="3600" dirty="0" smtClean="0">
                <a:solidFill>
                  <a:srgbClr val="007B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работников</a:t>
            </a:r>
            <a:endParaRPr lang="ru-RU" altLang="ru-RU" sz="3600" dirty="0">
              <a:solidFill>
                <a:srgbClr val="007B8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63500" algn="l"/>
            <a:endParaRPr lang="ru-RU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7"/>
          <p:cNvSpPr txBox="1">
            <a:spLocks/>
          </p:cNvSpPr>
          <p:nvPr/>
        </p:nvSpPr>
        <p:spPr>
          <a:xfrm>
            <a:off x="654244" y="4596056"/>
            <a:ext cx="8489844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Администрация Черепановского района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Новосибирской области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отдел труда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69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703385" y="1894481"/>
            <a:ext cx="4074096" cy="3239013"/>
          </a:xfrm>
          <a:prstGeom prst="rect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4625" tIns="38025" rIns="14625" bIns="38025"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366"/>
              </a:spcBef>
              <a:buClrTx/>
            </a:pPr>
            <a:r>
              <a:rPr lang="ru-RU" altLang="ru-R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1400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СФР </a:t>
            </a:r>
            <a:r>
              <a:rPr lang="ru-RU" altLang="ru-RU" sz="14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4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заявителей, у которых сумма страховых взносов, начисленных за предшествующий год,</a:t>
            </a:r>
          </a:p>
          <a:p>
            <a:pPr algn="ctr">
              <a:spcBef>
                <a:spcPts val="366"/>
              </a:spcBef>
              <a:buClrTx/>
            </a:pPr>
            <a:r>
              <a:rPr lang="ru-RU" altLang="ru-RU" sz="14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до </a:t>
            </a:r>
            <a:r>
              <a:rPr lang="ru-RU" alt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25 000,0 </a:t>
            </a:r>
            <a:r>
              <a:rPr lang="ru-RU" alt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r>
              <a:rPr lang="ru-RU" altLang="ru-RU" sz="14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принимается </a:t>
            </a:r>
          </a:p>
          <a:p>
            <a:pPr algn="ctr">
              <a:spcBef>
                <a:spcPts val="366"/>
              </a:spcBef>
              <a:buClrTx/>
            </a:pPr>
            <a:r>
              <a:rPr lang="ru-RU" alt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10 рабочих дней </a:t>
            </a:r>
          </a:p>
          <a:p>
            <a:pPr algn="ctr">
              <a:spcBef>
                <a:spcPts val="366"/>
              </a:spcBef>
              <a:buClrTx/>
            </a:pPr>
            <a:r>
              <a:rPr lang="ru-RU" alt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получения заявления и полного комплекта документов, указанных в пунктах 4-6 Правил.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4777481" y="1894481"/>
            <a:ext cx="4643904" cy="3239015"/>
          </a:xfrm>
          <a:prstGeom prst="rect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9250" tIns="38025" rIns="29250" bIns="38025"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366"/>
              </a:spcBef>
              <a:buClrTx/>
            </a:pPr>
            <a:r>
              <a:rPr lang="ru-RU" altLang="ru-RU" sz="975" b="1" u="sng" dirty="0">
                <a:solidFill>
                  <a:srgbClr val="000066"/>
                </a:solidFill>
              </a:rPr>
              <a:t> </a:t>
            </a:r>
            <a:r>
              <a:rPr lang="ru-RU" altLang="ru-RU" sz="1138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СФР </a:t>
            </a:r>
            <a:r>
              <a:rPr lang="ru-RU" altLang="ru-RU" sz="1138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138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заявителей, у которых сумма страховых взносов, начисленных за предшествующий год,</a:t>
            </a:r>
          </a:p>
          <a:p>
            <a:pPr algn="ctr">
              <a:spcBef>
                <a:spcPts val="366"/>
              </a:spcBef>
              <a:buClrTx/>
            </a:pPr>
            <a:r>
              <a:rPr lang="ru-RU" altLang="ru-RU" sz="975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составляет </a:t>
            </a:r>
            <a:r>
              <a:rPr lang="ru-RU" altLang="ru-RU" sz="894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  25 000,0 </a:t>
            </a:r>
            <a:r>
              <a:rPr lang="ru-RU" altLang="ru-RU" sz="894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r>
              <a:rPr lang="ru-RU" altLang="ru-RU" sz="894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altLang="ru-RU" sz="894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ru-RU" altLang="ru-RU" sz="894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включивших в план ФОПМ  приобретение приборов, устройств и оборудования стран-членов ЕЭС в рамках модернизации производств</a:t>
            </a:r>
            <a:r>
              <a:rPr lang="ru-RU" altLang="ru-RU" sz="894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spcBef>
                <a:spcPts val="366"/>
              </a:spcBef>
              <a:buClrTx/>
            </a:pPr>
            <a:r>
              <a:rPr lang="ru-RU" altLang="ru-RU" sz="894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принимается после </a:t>
            </a:r>
            <a:r>
              <a:rPr lang="ru-RU" altLang="ru-RU" sz="894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заявления и полного комплекта</a:t>
            </a:r>
            <a:r>
              <a:rPr lang="ru-RU" altLang="ru-RU" sz="894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894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документов, указанных в пунктах 4-6 Правил</a:t>
            </a:r>
            <a:r>
              <a:rPr lang="ru-RU" altLang="ru-RU" sz="894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altLang="ru-RU" sz="97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согласования проекта решения с ЦА СФР</a:t>
            </a:r>
            <a:r>
              <a:rPr lang="ru-RU" altLang="ru-RU" sz="894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894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66"/>
              </a:spcBef>
              <a:buClrTx/>
            </a:pPr>
            <a:r>
              <a:rPr lang="ru-RU" altLang="ru-RU" sz="975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случае:</a:t>
            </a:r>
          </a:p>
          <a:p>
            <a:pPr algn="ctr">
              <a:spcBef>
                <a:spcPts val="366"/>
              </a:spcBef>
              <a:buClrTx/>
            </a:pPr>
            <a:r>
              <a:rPr lang="ru-RU" altLang="ru-RU" sz="975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ТО в течение </a:t>
            </a:r>
            <a:r>
              <a:rPr lang="ru-RU" altLang="ru-RU" sz="97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рабочих дней со дня</a:t>
            </a:r>
          </a:p>
          <a:p>
            <a:pPr algn="ctr">
              <a:spcBef>
                <a:spcPts val="366"/>
              </a:spcBef>
              <a:buClrTx/>
            </a:pPr>
            <a:r>
              <a:rPr lang="ru-RU" altLang="ru-RU" sz="97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заявления и полного комплекта документов, указанных в пунктах 4-6 Правил направляет их и проект решения на </a:t>
            </a:r>
          </a:p>
          <a:p>
            <a:pPr algn="ctr">
              <a:spcBef>
                <a:spcPts val="366"/>
              </a:spcBef>
              <a:buClrTx/>
            </a:pPr>
            <a:r>
              <a:rPr lang="ru-RU" altLang="ru-RU" sz="975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в ЦА СФР</a:t>
            </a:r>
            <a:r>
              <a:rPr lang="ru-RU" altLang="ru-RU" sz="975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spcBef>
                <a:spcPts val="366"/>
              </a:spcBef>
              <a:buClrTx/>
            </a:pPr>
            <a:r>
              <a:rPr lang="ru-RU" altLang="ru-RU" sz="975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 ЦА СФР рассматривает документы и согласовывает или отказывает с указанием причин в согласовании проект решения  Отделения</a:t>
            </a:r>
          </a:p>
          <a:p>
            <a:pPr algn="ctr">
              <a:spcBef>
                <a:spcPts val="366"/>
              </a:spcBef>
              <a:buClrTx/>
            </a:pPr>
            <a:r>
              <a:rPr lang="ru-RU" altLang="ru-RU" sz="975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975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15 рабочих дней со дня его поступления.</a:t>
            </a: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799039" y="5187057"/>
            <a:ext cx="8541949" cy="696516"/>
          </a:xfrm>
          <a:prstGeom prst="rect">
            <a:avLst/>
          </a:prstGeom>
          <a:noFill/>
          <a:ln w="9360" cap="sq">
            <a:solidFill>
              <a:srgbClr val="BE4B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125" tIns="38025" rIns="73125" bIns="38025" anchor="ctr"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138" b="1" i="1" dirty="0">
                <a:solidFill>
                  <a:srgbClr val="000066"/>
                </a:solidFill>
              </a:rPr>
              <a:t>Решение оформляется приказом Отделения  и в течение </a:t>
            </a:r>
            <a:r>
              <a:rPr lang="ru-RU" altLang="ru-RU" sz="1138" b="1" i="1" dirty="0">
                <a:solidFill>
                  <a:srgbClr val="FF0000"/>
                </a:solidFill>
              </a:rPr>
              <a:t>3 рабочих дней</a:t>
            </a:r>
            <a:r>
              <a:rPr lang="ru-RU" altLang="ru-RU" sz="1138" b="1" i="1" dirty="0">
                <a:solidFill>
                  <a:srgbClr val="191966"/>
                </a:solidFill>
              </a:rPr>
              <a:t> с даты его подписания направляется страхователю</a:t>
            </a:r>
            <a:r>
              <a:rPr lang="ru-RU" altLang="ru-RU" sz="1138" b="1" i="1" dirty="0">
                <a:solidFill>
                  <a:srgbClr val="C00000"/>
                </a:solidFill>
              </a:rPr>
              <a:t>, в случае отказа в ФОПМ – с обоснованием причин отказа. </a:t>
            </a: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1095805" y="1187046"/>
            <a:ext cx="8245183" cy="65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3125" tIns="38025" rIns="73125" bIns="380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1534"/>
              </a:lnSpc>
              <a:spcBef>
                <a:spcPct val="0"/>
              </a:spcBef>
              <a:buClrTx/>
            </a:pPr>
            <a:r>
              <a:rPr lang="ru-RU" altLang="ru-RU" sz="1300" b="1" dirty="0">
                <a:solidFill>
                  <a:srgbClr val="376092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463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предоставления  государственной услуги по принятию  решения о финансовом обеспечении предупредительных мер по сокращению производственного </a:t>
            </a:r>
            <a:r>
              <a:rPr lang="ru-RU" altLang="ru-RU" sz="1463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</a:t>
            </a:r>
          </a:p>
          <a:p>
            <a:pPr algn="ctr">
              <a:lnSpc>
                <a:spcPts val="1534"/>
              </a:lnSpc>
              <a:spcBef>
                <a:spcPct val="0"/>
              </a:spcBef>
              <a:buClrTx/>
            </a:pPr>
            <a:r>
              <a:rPr lang="ru-RU" altLang="ru-RU" sz="1463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463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заболеваний </a:t>
            </a:r>
            <a:r>
              <a:rPr lang="ru-RU" altLang="ru-RU" sz="1463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altLang="ru-RU" sz="1463" b="1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D4FA993-9833-4771-A5A1-9B5F13E4DAAA}"/>
              </a:ext>
            </a:extLst>
          </p:cNvPr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474404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1238250" y="642938"/>
            <a:ext cx="7429500" cy="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63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1676797" y="642938"/>
            <a:ext cx="699095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63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442611" y="1322686"/>
            <a:ext cx="8190910" cy="46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3125" tIns="38025" rIns="73125" bIns="380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1534"/>
              </a:lnSpc>
              <a:spcBef>
                <a:spcPct val="0"/>
              </a:spcBef>
              <a:buClrTx/>
              <a:buSzPct val="120000"/>
            </a:pPr>
            <a:r>
              <a:rPr lang="ru-RU" altLang="ru-RU" sz="1625" b="1" dirty="0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сроков принятия заявлений от </a:t>
            </a:r>
            <a:r>
              <a:rPr lang="ru-RU" altLang="ru-RU" sz="1625" b="1" dirty="0" smtClean="0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страхователей,</a:t>
            </a:r>
            <a:br>
              <a:rPr lang="ru-RU" altLang="ru-RU" sz="1625" b="1" dirty="0" smtClean="0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25" b="1" dirty="0" smtClean="0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</a:t>
            </a:r>
            <a:r>
              <a:rPr lang="ru-RU" altLang="ru-RU" sz="1625" b="1" dirty="0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заявлений и принятия </a:t>
            </a:r>
            <a:r>
              <a:rPr lang="ru-RU" altLang="ru-RU" sz="1625" b="1" dirty="0" smtClean="0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endParaRPr lang="ru-RU" altLang="ru-RU" sz="1625" b="1" dirty="0">
              <a:solidFill>
                <a:srgbClr val="0066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635853" y="2434389"/>
            <a:ext cx="7879326" cy="2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125" tIns="38025" rIns="73125" bIns="38025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300" b="1" i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СФР размещает на официальном сайте Отделения </a:t>
            </a:r>
            <a:r>
              <a:rPr lang="ru-RU" altLang="ru-RU" sz="162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</a:t>
            </a:r>
            <a:br>
              <a:rPr lang="ru-RU" altLang="ru-RU" sz="162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2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информационно-телекоммуникационной сети "Интернет" информацию: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62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"/>
            </a:pPr>
            <a:r>
              <a:rPr lang="ru-RU" altLang="ru-RU" sz="16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поступившем заявлении (включая дату, наименование </a:t>
            </a:r>
            <a:r>
              <a:rPr lang="ru-RU" altLang="ru-RU" sz="162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страхователя)</a:t>
            </a:r>
            <a:br>
              <a:rPr lang="ru-RU" altLang="ru-RU" sz="162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2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одного рабочего дня с даты регистрации заявления;</a:t>
            </a:r>
          </a:p>
          <a:p>
            <a:pPr>
              <a:spcBef>
                <a:spcPct val="0"/>
              </a:spcBef>
              <a:buClr>
                <a:srgbClr val="002060"/>
              </a:buClr>
            </a:pPr>
            <a:endParaRPr lang="ru-RU" altLang="ru-RU" sz="162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None/>
            </a:pPr>
            <a:endParaRPr lang="ru-RU" altLang="ru-RU" sz="162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"/>
            </a:pPr>
            <a:r>
              <a:rPr lang="ru-RU" altLang="ru-RU" sz="16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рассмотрения заявления.</a:t>
            </a:r>
          </a:p>
          <a:p>
            <a:pPr algn="ctr">
              <a:spcBef>
                <a:spcPts val="366"/>
              </a:spcBef>
              <a:buClrTx/>
            </a:pPr>
            <a:endParaRPr lang="ru-RU" altLang="ru-RU" sz="1625" b="1" dirty="0">
              <a:solidFill>
                <a:srgbClr val="002060"/>
              </a:solidFill>
            </a:endParaRPr>
          </a:p>
        </p:txBody>
      </p:sp>
      <p:pic>
        <p:nvPicPr>
          <p:cNvPr id="12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183" y="2434390"/>
            <a:ext cx="1235670" cy="145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D4FA993-9833-4771-A5A1-9B5F13E4DAAA}"/>
              </a:ext>
            </a:extLst>
          </p:cNvPr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210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1238250" y="642938"/>
            <a:ext cx="7429500" cy="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63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1676797" y="642938"/>
            <a:ext cx="699095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63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200476" y="1421691"/>
            <a:ext cx="9505062" cy="482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3125" tIns="38025" rIns="73125" bIns="38025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Страхователь ведет в установленном порядке учет средств, направленных на финансовое обеспечение предупредительных мер. </a:t>
            </a:r>
          </a:p>
          <a:p>
            <a:pPr algn="just">
              <a:spcBef>
                <a:spcPct val="0"/>
              </a:spcBef>
            </a:pPr>
            <a:endParaRPr lang="ru-RU" altLang="ru-RU" sz="1400" b="1" dirty="0">
              <a:solidFill>
                <a:srgbClr val="0066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выполнения предупредительных мер, предусмотренных планом финансового обеспечения, страхователь обращается в Отделение СФР по месту регистрации с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заявлением о возмещении произведенных расходов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оплату предупредительных мер с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представлением документов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подтверждающих произведенные расходы</a:t>
            </a:r>
            <a:r>
              <a:rPr lang="ru-RU" altLang="ru-RU" sz="1400" b="1" dirty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15 декабря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текущего года.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 с заявлением предоставляется отчет о произведенных расходах на указанные цели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ru-RU" altLang="ru-RU" sz="1400" b="1" dirty="0">
              <a:solidFill>
                <a:srgbClr val="0066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18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Страхователь несет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предусмотренную законодательством Российской Федерации,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целевое и в полном объеме использование сумм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страховых взносов на финансовое обеспечение предупредительных мер в соответствии с согласованным Отделением СФР планом финансового обеспечения и в случае</a:t>
            </a:r>
            <a:r>
              <a:rPr lang="ru-RU" altLang="ru-RU" sz="1400" b="1" dirty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неполного</a:t>
            </a:r>
            <a:r>
              <a:rPr lang="ru-RU" altLang="ru-RU" sz="1400" b="1" dirty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указанных средств сообщает об этом в Отделение СФР по месту своей регистрации</a:t>
            </a:r>
            <a:r>
              <a:rPr lang="ru-RU" altLang="ru-RU" sz="1400" b="1" dirty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октября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текущего года.</a:t>
            </a:r>
          </a:p>
          <a:p>
            <a:pPr algn="just">
              <a:spcBef>
                <a:spcPct val="0"/>
              </a:spcBef>
              <a:buClr>
                <a:srgbClr val="002060"/>
              </a:buClr>
            </a:pPr>
            <a:endParaRPr lang="ru-RU" altLang="ru-RU" sz="1400" b="1" dirty="0">
              <a:solidFill>
                <a:srgbClr val="0066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>
                <a:srgbClr val="002060"/>
              </a:buClr>
            </a:pP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Расходы, фактически произведенные страхователем, но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подтвержденные документами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произведенные на основании неправильно оформленных или выданных с нарушением установленного порядка документов,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подлежат возмещению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None/>
            </a:pPr>
            <a:endParaRPr lang="ru-RU" alt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Страховщик осуществляет контроль за полнотой и целевым использованием сумм страховых взносов  на ФОПМ страхователем в соответствии с согласованным планом финансового обеспечения.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63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D4FA993-9833-4771-A5A1-9B5F13E4DAAA}"/>
              </a:ext>
            </a:extLst>
          </p:cNvPr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7521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6052" y="1438086"/>
            <a:ext cx="8307923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63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эффективного использования средств, направляемых на ФОПМ, предусмотренных Правилами, Отделение рекомендует использовать только те предупредительные меры, которые приводят к сокращению производственного травматизма у страхователя и исключают нецелевое использование бюджетных средств.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6052" y="2491296"/>
            <a:ext cx="8190910" cy="144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6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своевременного принятия решений как о выделении средств на ФОПМ, так и об оплате произведенных расходов, Отделение рекомендует страхователям обращаться в более ранние сроки, чем установленные Правилами. </a:t>
            </a:r>
          </a:p>
          <a:p>
            <a:pPr algn="just"/>
            <a:r>
              <a:rPr lang="ru-RU" sz="146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подробная информация, в том числе все необходимые формы документов для заполнения, размещены на сайте Отделения: sfr.gov.ru/branches/spb/.</a:t>
            </a:r>
          </a:p>
          <a:p>
            <a:endParaRPr lang="ru-RU" sz="146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1182" y="4186872"/>
            <a:ext cx="617358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ФОПМ могут быть предоставлены следующими способами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 algn="just">
              <a:buFontTx/>
              <a:buChar char="-"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Единый портал в электронной форме;</a:t>
            </a:r>
          </a:p>
          <a:p>
            <a:pPr marL="232172" indent="-232172" algn="just">
              <a:buFontTx/>
              <a:buChar char="-"/>
            </a:pP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 algn="just">
              <a:buFontTx/>
              <a:buChar char="-"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личном приеме в Центрах обслуживания Отделения;</a:t>
            </a:r>
          </a:p>
          <a:p>
            <a:pPr marL="232172" indent="-232172" algn="just">
              <a:buFontTx/>
              <a:buChar char="-"/>
            </a:pP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 algn="just">
              <a:buFontTx/>
              <a:buChar char="-"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почтовой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связью;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Многофункциональные центры предоставления государственных услуг.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D4FA993-9833-4771-A5A1-9B5F13E4DAAA}"/>
              </a:ext>
            </a:extLst>
          </p:cNvPr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217" y="4423834"/>
            <a:ext cx="1235670" cy="145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89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823" y="261516"/>
            <a:ext cx="661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 оценки условий труда (СОУТ)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6" y="1140171"/>
            <a:ext cx="950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28.12.2013 N 426-ФЗ «О специальной оценке условий труда»</a:t>
            </a:r>
          </a:p>
          <a:p>
            <a:pPr algn="just"/>
            <a:endParaRPr lang="ru-RU" sz="1600" b="1" dirty="0">
              <a:solidFill>
                <a:srgbClr val="007B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проведения СОУТ, утверждена </a:t>
            </a:r>
            <a:r>
              <a:rPr lang="ru-RU" sz="1600" b="1" dirty="0" smtClean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</a:t>
            </a:r>
            <a:r>
              <a:rPr lang="ru-RU" sz="16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Минтруда России от 24.01.2014 N 33н</a:t>
            </a:r>
          </a:p>
          <a:p>
            <a:pPr algn="just"/>
            <a:endParaRPr lang="ru-RU" sz="1600" b="1" dirty="0">
              <a:solidFill>
                <a:srgbClr val="007B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России от </a:t>
            </a:r>
            <a:r>
              <a:rPr lang="ru-RU" sz="1600" b="1" dirty="0" smtClean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17.06.2021 </a:t>
            </a:r>
            <a:r>
              <a:rPr lang="en-US" sz="1600" b="1" dirty="0" smtClean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6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406н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D51D45-1A3D-40B5-9F10-CA76219B4CB8}"/>
              </a:ext>
            </a:extLst>
          </p:cNvPr>
          <p:cNvSpPr txBox="1"/>
          <p:nvPr/>
        </p:nvSpPr>
        <p:spPr>
          <a:xfrm>
            <a:off x="346046" y="2463610"/>
            <a:ext cx="925934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Проводить СОУТ обязаны 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 работодатели — организации и ИП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включая представителей малого и среднего бизнеса. Условия труда оценивают только у тех, кто работает по трудовому договору, в том числе по срочному. Под СОУТ подпадают все виды рабочих мест.</a:t>
            </a:r>
          </a:p>
          <a:p>
            <a:pPr algn="just"/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i="0" dirty="0">
                <a:solidFill>
                  <a:srgbClr val="007B8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СОУТ не проводят: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 рабочих местах надомников и дистанционных работников, даже если с ними заключён трудовой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 (ч. 3 ст. 3 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 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28.12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№ 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426-ФЗ);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 местах, где выполняют работу исполнители по договорам ГПХ, так как СОУТ касается только трудовых от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ношений;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 вакантных рабочих местах, то есть куда ещё не приняли работников.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 рабочему месту ИП. Если у ИП нет работников, заключивших с ним трудовой договор, проводить СОУТ не нужно.</a:t>
            </a:r>
          </a:p>
          <a:p>
            <a:pPr algn="just"/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Спецоценку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0" dirty="0">
                <a:solidFill>
                  <a:srgbClr val="007B8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 проводят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 всех аналогичных рабочих местах — тех, которые соответствуют условиям из: расположены в таком же помещении, одинаково оснащены, работники на них выполняют те же работы в одном режиме времени.</a:t>
            </a:r>
          </a:p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 этом случае можно оценить только 20% от общего числа таких мест, но не менее двух. </a:t>
            </a:r>
          </a:p>
        </p:txBody>
      </p:sp>
    </p:spTree>
    <p:extLst>
      <p:ext uri="{BB962C8B-B14F-4D97-AF65-F5344CB8AC3E}">
        <p14:creationId xmlns:p14="http://schemas.microsoft.com/office/powerpoint/2010/main" xmlns="" val="62148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824" y="261516"/>
            <a:ext cx="618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 оценки условий труда (СОУТ)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="" xmlns:a16="http://schemas.microsoft.com/office/drawing/2014/main" id="{6493CE34-E707-4204-8695-63301741D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7520208"/>
              </p:ext>
            </p:extLst>
          </p:nvPr>
        </p:nvGraphicFramePr>
        <p:xfrm>
          <a:off x="286825" y="1158320"/>
          <a:ext cx="8986648" cy="219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Схема 22">
            <a:extLst>
              <a:ext uri="{FF2B5EF4-FFF2-40B4-BE49-F238E27FC236}">
                <a16:creationId xmlns="" xmlns:a16="http://schemas.microsoft.com/office/drawing/2014/main" id="{667AFA5B-5C24-4EF0-B79D-8D108551C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63620715"/>
              </p:ext>
            </p:extLst>
          </p:nvPr>
        </p:nvGraphicFramePr>
        <p:xfrm>
          <a:off x="286823" y="2679724"/>
          <a:ext cx="8986664" cy="219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Схема 23">
            <a:extLst>
              <a:ext uri="{FF2B5EF4-FFF2-40B4-BE49-F238E27FC236}">
                <a16:creationId xmlns="" xmlns:a16="http://schemas.microsoft.com/office/drawing/2014/main" id="{2B15CB8C-3FD2-45A4-BC8D-BA509DD561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86794420"/>
              </p:ext>
            </p:extLst>
          </p:nvPr>
        </p:nvGraphicFramePr>
        <p:xfrm>
          <a:off x="286823" y="4473691"/>
          <a:ext cx="8986664" cy="219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191270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824" y="261516"/>
            <a:ext cx="64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 оценки условий труда (СОУТ)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648D93-06D5-40A3-92CF-3C7D95C964FB}"/>
              </a:ext>
            </a:extLst>
          </p:cNvPr>
          <p:cNvSpPr txBox="1"/>
          <p:nvPr/>
        </p:nvSpPr>
        <p:spPr>
          <a:xfrm>
            <a:off x="200476" y="1801891"/>
            <a:ext cx="9505061" cy="22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Внеплановая СОУТ проводится на соответствующих рабочих местах (ч. 2 ст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Закона от 28.12.2013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426-ФЗ):</a:t>
            </a:r>
          </a:p>
          <a:p>
            <a:pPr marL="342900" lvl="0" indent="-34290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+mj-lt"/>
              <a:buAutoNum type="arabicParenR"/>
              <a:tabLst>
                <a:tab pos="342900" algn="l"/>
              </a:tabLs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течение 12 месяцев со дня:</a:t>
            </a:r>
          </a:p>
          <a:p>
            <a:pPr marL="742950" lvl="1" indent="-28575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ввода в эксплуатацию вновь организованных рабочих мест;</a:t>
            </a:r>
          </a:p>
          <a:p>
            <a:pPr marL="742950" lvl="1" indent="-28575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изменения технологического процесса, замены производственного оборудования, которые способны оказать влияние на уровень воздействия вредных и (или) опасных производственных факторов на работников;</a:t>
            </a:r>
          </a:p>
        </p:txBody>
      </p:sp>
    </p:spTree>
    <p:extLst>
      <p:ext uri="{BB962C8B-B14F-4D97-AF65-F5344CB8AC3E}">
        <p14:creationId xmlns:p14="http://schemas.microsoft.com/office/powerpoint/2010/main" xmlns="" val="329977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823" y="261516"/>
            <a:ext cx="660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 оценки условий труда (СОУТ)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089E5F-7BFD-4260-86C9-9923FBE24A24}"/>
              </a:ext>
            </a:extLst>
          </p:cNvPr>
          <p:cNvSpPr txBox="1"/>
          <p:nvPr/>
        </p:nvSpPr>
        <p:spPr>
          <a:xfrm>
            <a:off x="696286" y="1047175"/>
            <a:ext cx="8095376" cy="5111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tabLst>
                <a:tab pos="342900" algn="l"/>
              </a:tabLs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в течение 6 месяцев со дня:</a:t>
            </a:r>
          </a:p>
          <a:p>
            <a:pPr marL="742950" lvl="1" indent="-28575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получения работодателем предписания государственного инспектора труда о проведении внеплановой СОУТ в связи с выявленными в ходе проведения федерального государственного надзора нарушениями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требований Закона 28.12.2013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426-ФЗ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государственных нормативных требований охраны труда;</a:t>
            </a:r>
          </a:p>
          <a:p>
            <a:pPr marL="742950" lvl="1" indent="-28575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изменения состава применяемых материалов и (или) сырья, способных оказать влияние на уровень воздействия вредных и (или) опасных производственных факторов на работников;</a:t>
            </a:r>
          </a:p>
          <a:p>
            <a:pPr marL="742950" lvl="1" indent="-28575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изменения применяемых средств индивидуальной и коллективной защиты, способных оказать влияние на уровень воздействия вредных и (или) опасных производственных факторов на работников;</a:t>
            </a:r>
          </a:p>
          <a:p>
            <a:pPr marL="742950" lvl="1" indent="-28575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произошедшего на рабочем месте несчастного случая на производстве (за исключением несчастного случая на производстве, произошедшего по вине третьих лиц) или выявленного профессионального заболевания, причинами которых явилось воздействие на работника вредных и (или) опасных производственных факторов;</a:t>
            </a:r>
          </a:p>
          <a:p>
            <a:pPr marL="742950" lvl="1" indent="-28575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поступления мотивированных предложений выборных органов первичных профсоюзных организаций или иного представительного органа работников о проведении внеплановой СОУТ, в том числе подготовленных по замечаниям и возражениям работника относительно результатов СОУТ, проведенной на его рабочем месте, представленных в соответствии с п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28.12.2013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426-ФЗ в письменном виде в выборный орган первичной профсоюзной организации или иной представительный орган работников.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58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823" y="261516"/>
            <a:ext cx="661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 оценки условий труда (СОУТ)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04AEC0-D1C8-42BA-8CE3-E482220BFC7A}"/>
              </a:ext>
            </a:extLst>
          </p:cNvPr>
          <p:cNvSpPr txBox="1"/>
          <p:nvPr/>
        </p:nvSpPr>
        <p:spPr>
          <a:xfrm>
            <a:off x="286825" y="1508450"/>
            <a:ext cx="9268236" cy="3036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работодателем установленного порядка проведения СОУТ на рабочих местах или ее непроведение являются административными правонарушениями, за которые предусмотрена ответственность в виде предупреждения или наложения административного штрафа (ч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ст. 4.1.2, ч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ст. 5.27.1 КоАП РФ):</a:t>
            </a:r>
          </a:p>
          <a:p>
            <a:pPr marL="342900" lvl="0" indent="-34290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должностных лиц в размере от 5 000 до 10 000 руб.;</a:t>
            </a:r>
          </a:p>
          <a:p>
            <a:pPr marL="342900" lvl="0" indent="-34290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лиц, осуществляющих предпринимательскую деятельность без образования юридического лица, на социально ориентированные некоммерческие организации, а также на юридических лиц - малые предприятия, в том числе микропредприятия, - от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5000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10 000 руб.;</a:t>
            </a:r>
          </a:p>
          <a:p>
            <a:pPr marL="342900" lvl="0" indent="-34290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иных юридических лиц - от 60 000 до 80 000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2228289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823" y="261516"/>
            <a:ext cx="648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 оценки условий труда (СОУТ)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698AEC-E9EB-4F9F-B5C6-9544554B8EC2}"/>
              </a:ext>
            </a:extLst>
          </p:cNvPr>
          <p:cNvSpPr txBox="1"/>
          <p:nvPr/>
        </p:nvSpPr>
        <p:spPr>
          <a:xfrm>
            <a:off x="200476" y="1238803"/>
            <a:ext cx="95050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7B8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ФГИС СОУТ 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это 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федеральная государственная информационная система по учёту результатов проведения специальной оценки условий труда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Принцип работы системы направлен на централизованный процесс сбора информации по вопросам социальной защиты с целью контроля сроков прохождения, контроля и дальнейшего хранения информации о работодателях. ФГИС СОУТ является подконтрольным органом Министерства труда и социальной защиты РФ.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F213EC-D2D9-4A23-A264-806EDCF86101}"/>
              </a:ext>
            </a:extLst>
          </p:cNvPr>
          <p:cNvSpPr txBox="1"/>
          <p:nvPr/>
        </p:nvSpPr>
        <p:spPr>
          <a:xfrm>
            <a:off x="286824" y="3104306"/>
            <a:ext cx="94187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Результаты СОУТ действуют с даты внесения их во ФГИС СОУТ.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Только с даты выгрузки отчета во ФГИС СОУТ можно начинать работать с результатами 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СОУТ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– вносить изменения в ТК, отменять или назначать компенсации, гарантии и иные меры, предписанные по результатам 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СОУТ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Нарушение срока в 10 рабочих дней, отведенного для выгрузки отчета влечет штрафные санкции.</a:t>
            </a: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Если у организации есть официальный сайт, нужно разместить на нём сводную информацию о результатах СОУТ: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какие классы, подклассы и степени условий труда установлены на рабочих местах;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перечень мероприятий по улучшению условий и охраны труда работников.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Сделать это нужно 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не позднее 30 календарных дней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со дня утверждения отчёта.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872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289" y="2415586"/>
            <a:ext cx="9449435" cy="314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66316" algn="ctr">
              <a:defRPr/>
            </a:pPr>
            <a:endParaRPr lang="ru-RU" sz="1788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6316" algn="ctr">
              <a:defRPr/>
            </a:pPr>
            <a:r>
              <a:rPr lang="ru-RU" sz="1625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экономического стимулирования работодателей к улучшению условий </a:t>
            </a:r>
            <a:r>
              <a:rPr lang="ru-RU" sz="1625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труда,</a:t>
            </a:r>
            <a:endParaRPr lang="en-US" sz="1625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6316" algn="ctr">
              <a:defRPr/>
            </a:pPr>
            <a:r>
              <a:rPr lang="ru-RU" sz="1625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25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к снижению производственного травматизма Социальным Фондом Росси проводится работа по направлениям:</a:t>
            </a:r>
          </a:p>
          <a:p>
            <a:pPr indent="366316" algn="just">
              <a:defRPr/>
            </a:pPr>
            <a:endParaRPr lang="ru-RU" sz="146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6316" algn="just">
              <a:defRPr/>
            </a:pPr>
            <a:endParaRPr lang="ru-RU" sz="1463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6316" algn="just">
              <a:buFontTx/>
              <a:buChar char="-"/>
              <a:defRPr/>
            </a:pPr>
            <a:r>
              <a:rPr lang="ru-RU" sz="1463" dirty="0">
                <a:solidFill>
                  <a:srgbClr val="007B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463" b="1" dirty="0">
                <a:solidFill>
                  <a:srgbClr val="007B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скидок и надбавок </a:t>
            </a:r>
            <a:r>
              <a:rPr lang="ru-RU" sz="1463" dirty="0">
                <a:solidFill>
                  <a:srgbClr val="007B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страховым тарифам на обязательное социальное страхование от несчастных случаев на производстве и профессиональных заболеваний;</a:t>
            </a:r>
          </a:p>
          <a:p>
            <a:pPr indent="366316" algn="just">
              <a:buFontTx/>
              <a:buChar char="-"/>
              <a:defRPr/>
            </a:pPr>
            <a:endParaRPr lang="ru-RU" sz="1463" b="1" dirty="0">
              <a:solidFill>
                <a:srgbClr val="007B8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6316" algn="just">
              <a:defRPr/>
            </a:pPr>
            <a:endParaRPr lang="ru-RU" sz="1463" b="1" dirty="0">
              <a:solidFill>
                <a:srgbClr val="007B8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6316" algn="just">
              <a:buFontTx/>
              <a:buChar char="-"/>
              <a:defRPr/>
            </a:pPr>
            <a:r>
              <a:rPr lang="ru-RU" sz="1463" dirty="0">
                <a:solidFill>
                  <a:srgbClr val="007B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</a:t>
            </a:r>
            <a:r>
              <a:rPr lang="ru-RU" sz="1463" b="1" dirty="0">
                <a:solidFill>
                  <a:srgbClr val="007B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предупредительных мер</a:t>
            </a:r>
            <a:r>
              <a:rPr lang="ru-RU" sz="1463" dirty="0">
                <a:solidFill>
                  <a:srgbClr val="007B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предупреждение производственного травматизма и профессиональных заболеваний.</a:t>
            </a:r>
          </a:p>
          <a:p>
            <a:pPr indent="366316" algn="just">
              <a:defRPr/>
            </a:pPr>
            <a:endParaRPr lang="ru-RU" sz="146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3463" y="1238803"/>
            <a:ext cx="9302534" cy="8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125" tIns="38025" rIns="73125" bIns="38025" anchor="ctr"/>
          <a:lstStyle>
            <a:lvl1pPr marL="541338">
              <a:spcBef>
                <a:spcPct val="20000"/>
              </a:spcBef>
              <a:buChar char="•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Федеральный </a:t>
            </a:r>
            <a:r>
              <a:rPr lang="ru-RU" altLang="ru-RU" sz="1800" b="1" dirty="0">
                <a:solidFill>
                  <a:srgbClr val="FF0000"/>
                </a:solidFill>
                <a:cs typeface="Arial" panose="020B0604020202020204" pitchFamily="34" charset="0"/>
              </a:rPr>
              <a:t>закон от 24.07.1998 </a:t>
            </a:r>
            <a:r>
              <a:rPr lang="en-US" altLang="ru-RU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r>
              <a:rPr lang="ru-RU" altLang="ru-RU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800" b="1" dirty="0">
                <a:solidFill>
                  <a:srgbClr val="FF0000"/>
                </a:solidFill>
                <a:cs typeface="Arial" panose="020B0604020202020204" pitchFamily="34" charset="0"/>
              </a:rPr>
              <a:t>125-ФЗ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cs typeface="Arial" panose="020B0604020202020204" pitchFamily="34" charset="0"/>
              </a:rPr>
              <a:t>«Об обязательном социальном страховании  от несчастных </a:t>
            </a:r>
            <a:r>
              <a:rPr lang="ru-RU" altLang="ru-RU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случаев</a:t>
            </a:r>
            <a:br>
              <a:rPr lang="ru-RU" altLang="ru-RU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на </a:t>
            </a:r>
            <a:r>
              <a:rPr lang="ru-RU" altLang="ru-RU" sz="1800" b="1" dirty="0">
                <a:solidFill>
                  <a:srgbClr val="FF0000"/>
                </a:solidFill>
                <a:cs typeface="Arial" panose="020B0604020202020204" pitchFamily="34" charset="0"/>
              </a:rPr>
              <a:t>производстве и профессиональных заболеваний»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547090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0348" y="334398"/>
            <a:ext cx="452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работников по охране труда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6" y="1238803"/>
            <a:ext cx="95050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B8F"/>
                </a:solidFill>
                <a:latin typeface="Calibri" panose="020F0502020204030204" pitchFamily="34" charset="0"/>
              </a:rPr>
              <a:t>Категории работников:</a:t>
            </a:r>
          </a:p>
          <a:p>
            <a:pPr algn="just"/>
            <a:endParaRPr lang="ru-RU" b="1" dirty="0">
              <a:solidFill>
                <a:srgbClr val="007B8F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</a:rPr>
              <a:t>- руководители организаций малого предпринимательства;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- работники организаций малого предпринимательства (с численностью работников до 50 человек), на которых возложены обязанности специалистов по охране труда;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- руководители (в том числе руководители структурных подразделений) государственных (муниципальных) учреждений;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- руководители и специалисты служб охраны труда организаций;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- члены комитетов (комиссий) по охране труда;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- уполномоченные (доверенные) лица по охране труда профессиональных союзов и иных уполномоченных работниками представительных органов;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- отдельные категории работников организаций, отнесенных в соответствии с действующим законодательством Российской Федерации к опасным производственным объектам, подлежащих обязательному обучению по охране труда в установленном порядке</a:t>
            </a:r>
          </a:p>
        </p:txBody>
      </p:sp>
    </p:spTree>
    <p:extLst>
      <p:ext uri="{BB962C8B-B14F-4D97-AF65-F5344CB8AC3E}">
        <p14:creationId xmlns:p14="http://schemas.microsoft.com/office/powerpoint/2010/main" xmlns="" val="968934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0348" y="334398"/>
            <a:ext cx="452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работников по охране труда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200027"/>
              </p:ext>
            </p:extLst>
          </p:nvPr>
        </p:nvGraphicFramePr>
        <p:xfrm>
          <a:off x="270347" y="1227666"/>
          <a:ext cx="9533075" cy="45066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523784"/>
                <a:gridCol w="4009291"/>
              </a:tblGrid>
              <a:tr h="57475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к заявлению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 к отчету об использовании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 (заверенные копии)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-копия приказа о направлении работников на обучение по ОТ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отрывом от производства с указанием количества часов(40);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-список работников, направляемых на обучение по ОТ </a:t>
                      </a:r>
                      <a:r>
                        <a:rPr lang="ru-RU" sz="120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указанием категории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-копия договора с обучающей организацией на проведение обучения работодателей и работников вопросам ОТ;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-и (или) копию договора с организацией, осуществляющей образовательную деятельность, в которой проходили обучение по вопросам безопасного ведения работ, в том числе горных работ, и действиям в случае аварии или инцидента на опасном производственном объекте;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копию свидетельства о регистрации опасного производственного объекта в государственном реестре опасных производственных объектов в случае направления работников на обучение по охране труда или на обучение по вопросам безопасного ведения работ, в том числе горных работ, и действиям в случае аварии или инцидента на опасном производственном объекте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--документы, подтверждающие принадлежность указанных в списке работников к той или иной категории работников, имеющих право проходить обучение за счет средств обязательного социального страхования;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- счет (счет-фактура);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- платежное поручение;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- акт выполненных работ;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- копии полученных удостоверений.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462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0348" y="334398"/>
            <a:ext cx="452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работников по охране труда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2573400"/>
              </p:ext>
            </p:extLst>
          </p:nvPr>
        </p:nvGraphicFramePr>
        <p:xfrm>
          <a:off x="200476" y="1127626"/>
          <a:ext cx="9533075" cy="5577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67845"/>
                <a:gridCol w="3165230"/>
              </a:tblGrid>
              <a:tr h="57475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к заявлению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(продолжение)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 к отчету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 использовании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 (заверенные копии)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в случае включения в список руководителей организаций малого предпринимательства и работников организаций малого предпринимательства (с численностью работников до 50 человек), на которых возложены обязанности специалистов по охране труда, - копии приказов о назначении на должность руководителей организаций малого предпринимательства; копии приказов о возложении на работников организаций малого предпринимательства (с численностью работников до 50 человек) обязанностей специалистов по охране труда;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случае включения в список руководителей государственных (муниципальных) учреждений - копии приказов о назначении на должность (приеме на работу) руководителей государственных (муниципальных) учреждений;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случае включения в список руководителей и специалистов служб охраны труда организаций - копии приказов о назначении на должность (приеме на работу) руководителей и специалистов служб охраны труда организаций;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случае включения в список членов комитетов (комиссий) по охране труда - копии приказов работодателей об утверждении состава комитета (комиссии) по охране труда;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случае включения в список уполномоченных (доверенных) лиц по охране труда профессиональных союзов и иных уполномоченных работниками представительных органов - выписки из протоколов решений профсоюзных органов или иных уполномоченных работниками представительных органов о назначении уполномоченных (доверенных) лиц по охране труда;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случае включения в список отдельных категорий работников организаций, отнесенных в соответствии с действующим законодательством Российской Федерации к опасным производственным объектам, - копии приказов о назначении на должность (приеме на работу) работников, подлежащих обучению по охране труда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261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9330" y="385696"/>
            <a:ext cx="410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СИЗ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527" y="1129666"/>
            <a:ext cx="8709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B8F"/>
                </a:solidFill>
                <a:latin typeface="Calibri" panose="020F0502020204030204" pitchFamily="34" charset="0"/>
              </a:rPr>
              <a:t>Приказ </a:t>
            </a:r>
            <a:r>
              <a:rPr lang="ru-RU" b="1" dirty="0" err="1">
                <a:solidFill>
                  <a:srgbClr val="007B8F"/>
                </a:solidFill>
                <a:latin typeface="Calibri" panose="020F0502020204030204" pitchFamily="34" charset="0"/>
              </a:rPr>
              <a:t>Минздравсоцразвития</a:t>
            </a:r>
            <a:r>
              <a:rPr lang="ru-RU" b="1" dirty="0">
                <a:solidFill>
                  <a:srgbClr val="007B8F"/>
                </a:solidFill>
                <a:latin typeface="Calibri" panose="020F0502020204030204" pitchFamily="34" charset="0"/>
              </a:rPr>
              <a:t> России от 01.06.2009 N 290н </a:t>
            </a:r>
            <a:r>
              <a:rPr lang="ru-RU" b="1" dirty="0" smtClean="0">
                <a:solidFill>
                  <a:srgbClr val="007B8F"/>
                </a:solidFill>
                <a:latin typeface="Calibri" panose="020F0502020204030204" pitchFamily="34" charset="0"/>
              </a:rPr>
              <a:t>«Об </a:t>
            </a:r>
            <a:r>
              <a:rPr lang="ru-RU" b="1" dirty="0">
                <a:solidFill>
                  <a:srgbClr val="007B8F"/>
                </a:solidFill>
                <a:latin typeface="Calibri" panose="020F0502020204030204" pitchFamily="34" charset="0"/>
              </a:rPr>
              <a:t>утверждении Межотраслевых правил обеспечения работников специальной одеждой, специальной обувью и другими средствами индивидуальной </a:t>
            </a:r>
            <a:r>
              <a:rPr lang="ru-RU" b="1" dirty="0" smtClean="0">
                <a:solidFill>
                  <a:srgbClr val="007B8F"/>
                </a:solidFill>
                <a:latin typeface="Calibri" panose="020F0502020204030204" pitchFamily="34" charset="0"/>
              </a:rPr>
              <a:t>защиты»</a:t>
            </a:r>
            <a:endParaRPr lang="ru-RU" b="1" dirty="0">
              <a:solidFill>
                <a:srgbClr val="007B8F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Действует до 31.08.2023</a:t>
            </a:r>
          </a:p>
          <a:p>
            <a:pPr algn="just"/>
            <a:endParaRPr lang="ru-RU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7B8F"/>
                </a:solidFill>
              </a:rPr>
              <a:t>Приказ Минтруда России от 29.10.2021 N 766н</a:t>
            </a:r>
          </a:p>
          <a:p>
            <a:r>
              <a:rPr lang="ru-RU" b="1" dirty="0" smtClean="0">
                <a:solidFill>
                  <a:srgbClr val="007B8F"/>
                </a:solidFill>
              </a:rPr>
              <a:t>«Об </a:t>
            </a:r>
            <a:r>
              <a:rPr lang="ru-RU" b="1" dirty="0">
                <a:solidFill>
                  <a:srgbClr val="007B8F"/>
                </a:solidFill>
              </a:rPr>
              <a:t>утверждении Правил обеспечения работников средствами индивидуальной защиты и смывающими </a:t>
            </a:r>
            <a:r>
              <a:rPr lang="ru-RU" b="1" dirty="0" smtClean="0">
                <a:solidFill>
                  <a:srgbClr val="007B8F"/>
                </a:solidFill>
              </a:rPr>
              <a:t>средствами»</a:t>
            </a:r>
            <a:endParaRPr lang="ru-RU" b="1" dirty="0">
              <a:solidFill>
                <a:srgbClr val="007B8F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Действует с 01.09.2023</a:t>
            </a:r>
          </a:p>
          <a:p>
            <a:pPr algn="just"/>
            <a:endParaRPr lang="ru-RU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2423" y="4266255"/>
            <a:ext cx="79658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Необеспечение </a:t>
            </a:r>
            <a:r>
              <a:rPr lang="ru-RU" dirty="0" smtClean="0">
                <a:latin typeface="Calibri" panose="020F0502020204030204" pitchFamily="34" charset="0"/>
              </a:rPr>
              <a:t>работников </a:t>
            </a:r>
            <a:r>
              <a:rPr lang="ru-RU" dirty="0" err="1" smtClean="0">
                <a:latin typeface="Calibri" panose="020F0502020204030204" pitchFamily="34" charset="0"/>
              </a:rPr>
              <a:t>СИЗами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влечет наложение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административного штрафа: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– на </a:t>
            </a:r>
            <a:r>
              <a:rPr lang="ru-RU" dirty="0">
                <a:latin typeface="Calibri" panose="020F0502020204030204" pitchFamily="34" charset="0"/>
              </a:rPr>
              <a:t>должностных лиц в размере от </a:t>
            </a:r>
            <a:r>
              <a:rPr lang="ru-RU" dirty="0" smtClean="0">
                <a:latin typeface="Calibri" panose="020F0502020204030204" pitchFamily="34" charset="0"/>
              </a:rPr>
              <a:t>20 тысяч </a:t>
            </a:r>
            <a:r>
              <a:rPr lang="ru-RU" dirty="0">
                <a:latin typeface="Calibri" panose="020F0502020204030204" pitchFamily="34" charset="0"/>
              </a:rPr>
              <a:t>до </a:t>
            </a:r>
            <a:r>
              <a:rPr lang="ru-RU" dirty="0" smtClean="0">
                <a:latin typeface="Calibri" panose="020F0502020204030204" pitchFamily="34" charset="0"/>
              </a:rPr>
              <a:t>30 тысяч рублей;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– на </a:t>
            </a:r>
            <a:r>
              <a:rPr lang="ru-RU" dirty="0">
                <a:latin typeface="Calibri" panose="020F0502020204030204" pitchFamily="34" charset="0"/>
              </a:rPr>
              <a:t>лиц, осуществляющих предпринимательскую деятельность без 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   образования </a:t>
            </a:r>
            <a:r>
              <a:rPr lang="ru-RU" dirty="0">
                <a:latin typeface="Calibri" panose="020F0502020204030204" pitchFamily="34" charset="0"/>
              </a:rPr>
              <a:t>юридического лица, - от </a:t>
            </a:r>
            <a:r>
              <a:rPr lang="en-US" dirty="0" smtClean="0">
                <a:latin typeface="Calibri" panose="020F0502020204030204" pitchFamily="34" charset="0"/>
              </a:rPr>
              <a:t>20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тысяч до </a:t>
            </a:r>
            <a:r>
              <a:rPr lang="en-US" dirty="0" smtClean="0">
                <a:latin typeface="Calibri" panose="020F0502020204030204" pitchFamily="34" charset="0"/>
              </a:rPr>
              <a:t>30 </a:t>
            </a:r>
            <a:r>
              <a:rPr lang="ru-RU" dirty="0" smtClean="0">
                <a:latin typeface="Calibri" panose="020F0502020204030204" pitchFamily="34" charset="0"/>
              </a:rPr>
              <a:t>тысяч рублей;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– на </a:t>
            </a:r>
            <a:r>
              <a:rPr lang="ru-RU" dirty="0">
                <a:latin typeface="Calibri" panose="020F0502020204030204" pitchFamily="34" charset="0"/>
              </a:rPr>
              <a:t>юридических лиц - от </a:t>
            </a:r>
            <a:r>
              <a:rPr lang="en-US" dirty="0" smtClean="0">
                <a:latin typeface="Calibri" panose="020F0502020204030204" pitchFamily="34" charset="0"/>
              </a:rPr>
              <a:t>130 </a:t>
            </a:r>
            <a:r>
              <a:rPr lang="ru-RU" dirty="0" smtClean="0">
                <a:latin typeface="Calibri" panose="020F0502020204030204" pitchFamily="34" charset="0"/>
              </a:rPr>
              <a:t>тысяч </a:t>
            </a:r>
            <a:r>
              <a:rPr lang="ru-RU" dirty="0">
                <a:latin typeface="Calibri" panose="020F0502020204030204" pitchFamily="34" charset="0"/>
              </a:rPr>
              <a:t>до </a:t>
            </a:r>
            <a:r>
              <a:rPr lang="en-US" dirty="0" smtClean="0">
                <a:latin typeface="Calibri" panose="020F0502020204030204" pitchFamily="34" charset="0"/>
              </a:rPr>
              <a:t>150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тысяч рублей.</a:t>
            </a:r>
          </a:p>
        </p:txBody>
      </p:sp>
      <p:pic>
        <p:nvPicPr>
          <p:cNvPr id="8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76" y="4140925"/>
            <a:ext cx="15208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4835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38100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920750" y="0"/>
            <a:ext cx="8604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95312" y="982600"/>
            <a:ext cx="87153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indent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"/>
            </a:pPr>
            <a:r>
              <a:rPr lang="ru-RU" altLang="ru-RU" sz="1500" b="1" u="sng" dirty="0">
                <a:solidFill>
                  <a:srgbClr val="007B8F"/>
                </a:solidFill>
                <a:latin typeface="Calibri" panose="020F0502020204030204" pitchFamily="34" charset="0"/>
              </a:rPr>
              <a:t>Приобретение работникам СИЗ: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"/>
            </a:pPr>
            <a:r>
              <a:rPr lang="ru-RU" altLang="ru-RU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500" b="1" dirty="0">
                <a:solidFill>
                  <a:srgbClr val="007B8F"/>
                </a:solidFill>
                <a:latin typeface="Calibri" panose="020F0502020204030204" pitchFamily="34" charset="0"/>
              </a:rPr>
              <a:t>приобретение работникам, ..., средств индивидуальной защиты, </a:t>
            </a:r>
            <a:r>
              <a:rPr lang="ru-RU" alt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изготовленных на территории государств-членов Евразийского экономического союза…,а также смывающих и (или) обезвреживающих средств.</a:t>
            </a:r>
            <a:endParaRPr lang="ru-RU" altLang="ru-RU" sz="15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200476" y="2133601"/>
            <a:ext cx="9505062" cy="451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alt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подпункт г) п.4 Правил: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altLang="ru-RU" sz="1400" b="1" dirty="0">
                <a:solidFill>
                  <a:srgbClr val="007B8F"/>
                </a:solidFill>
                <a:latin typeface="Calibri" panose="020F0502020204030204" pitchFamily="34" charset="0"/>
              </a:rPr>
              <a:t>перечень приобретаемых СИЗ - добавлено: </a:t>
            </a:r>
            <a:r>
              <a:rPr lang="ru-RU" alt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сведения о дате изготовления и сроке годности приобретаемых СИЗ могут быть представлены при подтверждении расходов;</a:t>
            </a:r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altLang="ru-RU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копию действующего на момент приобретения СИЗ </a:t>
            </a:r>
            <a:r>
              <a:rPr lang="ru-RU" altLang="ru-RU" sz="1500" b="1" dirty="0">
                <a:solidFill>
                  <a:srgbClr val="007B8F"/>
                </a:solidFill>
                <a:latin typeface="Calibri" panose="020F0502020204030204" pitchFamily="34" charset="0"/>
              </a:rPr>
              <a:t>заключения о подтверждении производства промышленной продукции на территории Российской Федерации, выданного Министерством промышленности и торговли Российской Федерации  в отношении специальной одежды, специальной обуви или других средств индивидуальной защиты-для СИЗ, изготовленных на территории Российской Федерации;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altLang="ru-RU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копию действующего на момент приобретения СИЗ </a:t>
            </a:r>
            <a:r>
              <a:rPr lang="ru-RU" altLang="ru-RU" sz="1500" b="1" dirty="0">
                <a:solidFill>
                  <a:srgbClr val="007B8F"/>
                </a:solidFill>
                <a:latin typeface="Calibri" panose="020F0502020204030204" pitchFamily="34" charset="0"/>
              </a:rPr>
              <a:t>декларации о происхождении товара или сертификата о происхождении товара – для СИЗ, изготовленных на территории других государств - членов Евразийского экономического союза;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altLang="ru-RU" sz="1500" b="1" dirty="0">
                <a:solidFill>
                  <a:srgbClr val="007B8F"/>
                </a:solidFill>
                <a:latin typeface="Calibri" panose="020F0502020204030204" pitchFamily="34" charset="0"/>
              </a:rPr>
              <a:t>копии сертификатов (деклараций) соответствия СИЗ техническому регламенту Таможенного союза «О безопасности средств индивидуальной защиты» (ТР ТС 019/2011), принятому решением Комиссии Таможенного союза от </a:t>
            </a:r>
            <a:r>
              <a:rPr lang="ru-RU" altLang="ru-RU" sz="1500" b="1" dirty="0" smtClean="0">
                <a:solidFill>
                  <a:srgbClr val="007B8F"/>
                </a:solidFill>
                <a:latin typeface="Calibri" panose="020F0502020204030204" pitchFamily="34" charset="0"/>
              </a:rPr>
              <a:t>09.12.2011 </a:t>
            </a:r>
            <a:r>
              <a:rPr lang="en-US" altLang="ru-RU" sz="1500" b="1" dirty="0" smtClean="0">
                <a:solidFill>
                  <a:srgbClr val="007B8F"/>
                </a:solidFill>
                <a:latin typeface="Calibri" panose="020F0502020204030204" pitchFamily="34" charset="0"/>
              </a:rPr>
              <a:t>N</a:t>
            </a:r>
            <a:r>
              <a:rPr lang="ru-RU" altLang="ru-RU" sz="1500" b="1" dirty="0" smtClean="0">
                <a:solidFill>
                  <a:srgbClr val="007B8F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500" b="1" dirty="0">
                <a:solidFill>
                  <a:srgbClr val="007B8F"/>
                </a:solidFill>
                <a:latin typeface="Calibri" panose="020F0502020204030204" pitchFamily="34" charset="0"/>
              </a:rPr>
              <a:t>878;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altLang="ru-RU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Правила выдачи заключения о подтверждении производства промышленной продукции на территории Российской Федерации, утвержденные постановление Правительства Российской Федерации от </a:t>
            </a:r>
            <a:r>
              <a:rPr lang="ru-RU" altLang="ru-RU" sz="1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17.07.2017</a:t>
            </a:r>
            <a:br>
              <a:rPr lang="ru-RU" altLang="ru-RU" sz="1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altLang="ru-RU" sz="1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№ </a:t>
            </a:r>
            <a:r>
              <a:rPr lang="ru-RU" altLang="ru-RU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719</a:t>
            </a:r>
            <a:r>
              <a:rPr lang="ru-RU" altLang="ru-RU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9330" y="385696"/>
            <a:ext cx="410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СИЗ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497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9330" y="385696"/>
            <a:ext cx="410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СИЗ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0912973"/>
              </p:ext>
            </p:extLst>
          </p:nvPr>
        </p:nvGraphicFramePr>
        <p:xfrm>
          <a:off x="200476" y="1127626"/>
          <a:ext cx="9533075" cy="5455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67845"/>
                <a:gridCol w="3165230"/>
              </a:tblGrid>
              <a:tr h="57475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к заявлению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 к отчету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 использовании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 (заверенные копии)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перечень приобретаемых СИЗ с указанием профессий (должностей) работников, норм выдачи СИЗ со ссылкой на соответствующий пункт типовых норм, а также количества, стоимости, даты изготовления и срока годности приобретаемых СИЗ; сведения о дате изготовления и сроке годности приобретаемых СИЗ могут быть представлены при подтверждении расходов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перечень СИЗ, приобретаемых с учетом результатов проведения СОУТ), с указанием профессий (должностей) работников, норм их выдачи, а также их количества и стоимости, даты изготовления СИЗ, срока годности СИЗ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-копии сертификатов или деклараций соответствия на приобретенные СИЗ;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-копии заключения о подтверждении производства промышленной продукции на территории РФ.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копию действующей на момент приобретения СИЗ декларации о происхождении товара или сертификата о происхождении товара - для СИЗ, изготовленных на территории других государств - членов Евразийского экономического союза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счет (счет-фактура);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платежное поручение;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товарная накладная.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документы, подтверждающие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дату изготовления и срок годности приобретенных СИЗ.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2422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5062" y="261516"/>
            <a:ext cx="432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Санаторно-курортное лечение «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вредников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9610939"/>
              </p:ext>
            </p:extLst>
          </p:nvPr>
        </p:nvGraphicFramePr>
        <p:xfrm>
          <a:off x="200476" y="1654994"/>
          <a:ext cx="9533075" cy="3566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67845"/>
                <a:gridCol w="3165230"/>
              </a:tblGrid>
              <a:tr h="57475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к заявлению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 к отчету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 использовании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 (заверенные копии)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копия заключительного акта медицинской комиссии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результатам ПМО работников;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списки работников, направляемых на сан-кур. лечение, с указанием рекомендаций, содержащихся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заключительном акте;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копия договора с санаторно-курортным учреждением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(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счета на приобретение путевок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копия калькуляции стоимости путевки;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счет (счет-фактура);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платежное поручение;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накладная;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отрывной талон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санаторно-курортной путевке;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список работников,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прошедших лечение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санаторно-курортных учреждениях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440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10"/>
          <p:cNvSpPr txBox="1">
            <a:spLocks noChangeArrowheads="1"/>
          </p:cNvSpPr>
          <p:nvPr/>
        </p:nvSpPr>
        <p:spPr bwMode="auto">
          <a:xfrm>
            <a:off x="200476" y="1053605"/>
            <a:ext cx="95050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При направлении работников </a:t>
            </a:r>
            <a:r>
              <a:rPr lang="ru-RU" altLang="ru-RU" sz="1600" b="1" dirty="0" err="1">
                <a:solidFill>
                  <a:srgbClr val="FF0000"/>
                </a:solidFill>
                <a:cs typeface="Arial" panose="020B0604020202020204" pitchFamily="34" charset="0"/>
              </a:rPr>
              <a:t>предпенсионного</a:t>
            </a:r>
            <a:r>
              <a:rPr lang="ru-RU" alt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 возраста на санаторно-курортное лечение необходимо представить: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007B8F"/>
                </a:solidFill>
                <a:cs typeface="Arial" panose="020B0604020202020204" pitchFamily="34" charset="0"/>
              </a:rPr>
              <a:t> копию справки по форме 070/у, при отсутствии заключительного акта врачебной комиссии по итогам проведения обязательных периодических медицинских осмотров работников;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007B8F"/>
                </a:solidFill>
                <a:cs typeface="Arial" panose="020B0604020202020204" pitchFamily="34" charset="0"/>
              </a:rPr>
              <a:t> списки работников, направляемых на санаторно-курортное лечение, с указанием рекомендаций, содержащихся в справке 070/у, при отсутствии заключительного акта;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007B8F"/>
                </a:solidFill>
                <a:cs typeface="Arial" panose="020B0604020202020204" pitchFamily="34" charset="0"/>
              </a:rPr>
              <a:t> копию лицензии организации, осуществляющей санаторно-курортное лечение работников на территории РФ;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007B8F"/>
                </a:solidFill>
                <a:cs typeface="Arial" panose="020B0604020202020204" pitchFamily="34" charset="0"/>
              </a:rPr>
              <a:t> копии договоров с организацией, осуществляющей санаторно-курортное лечение работников, и (или) счетов на приобретение путевок;</a:t>
            </a:r>
          </a:p>
          <a:p>
            <a:r>
              <a:rPr lang="ru-RU" altLang="ru-RU" sz="1600" b="1" dirty="0">
                <a:solidFill>
                  <a:srgbClr val="007B8F"/>
                </a:solidFill>
                <a:cs typeface="Arial" panose="020B0604020202020204" pitchFamily="34" charset="0"/>
              </a:rPr>
              <a:t>калькуляцию стоимости путевки;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007B8F"/>
                </a:solidFill>
                <a:cs typeface="Arial" panose="020B0604020202020204" pitchFamily="34" charset="0"/>
              </a:rPr>
              <a:t> копию документа, удостоверяющего личность работника, направляемого на санаторно-курортное лечение;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007B8F"/>
                </a:solidFill>
                <a:cs typeface="Arial" panose="020B0604020202020204" pitchFamily="34" charset="0"/>
              </a:rPr>
              <a:t> письменное согласие работника, направляемого на санаторно-курортное лечение, на обработку персональных данных (оригинал).</a:t>
            </a:r>
          </a:p>
        </p:txBody>
      </p:sp>
      <p:sp>
        <p:nvSpPr>
          <p:cNvPr id="31748" name="Прямоугольник 8"/>
          <p:cNvSpPr>
            <a:spLocks noChangeArrowheads="1"/>
          </p:cNvSpPr>
          <p:nvPr/>
        </p:nvSpPr>
        <p:spPr bwMode="auto">
          <a:xfrm>
            <a:off x="2382714" y="5489069"/>
            <a:ext cx="7204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7B8F"/>
                </a:solidFill>
                <a:cs typeface="Arial" panose="020B0604020202020204" pitchFamily="34" charset="0"/>
              </a:rPr>
              <a:t>Рекомендованная длительность санаторно-курортного лечения составляет не менее 14 календарных дней и не более 21 дня.</a:t>
            </a: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5062" y="261516"/>
            <a:ext cx="762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Санаторно-курортное лечение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предпенсионного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возраста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76" y="4839257"/>
            <a:ext cx="15208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63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060" y="272519"/>
            <a:ext cx="720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Санаторно-курортное лечение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предпенсионного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возраста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4642396"/>
              </p:ext>
            </p:extLst>
          </p:nvPr>
        </p:nvGraphicFramePr>
        <p:xfrm>
          <a:off x="200476" y="1127626"/>
          <a:ext cx="9533075" cy="4663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67845"/>
                <a:gridCol w="3165230"/>
              </a:tblGrid>
              <a:tr h="57475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к заявлению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 к отчету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 использовании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 (заверенные копии)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копия договора с санаторно-курортным учреждением и(или) счетов на приобретение путевок;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копия калькуляции стоимости путевки;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копию справки для получения путевки на санаторно-курортное лечение по форме, утвержденной в соответствии с действующим законодательством Российской Федерации (далее - справка по форме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070/у), при отсутствии заключительного акта;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список работников, направляемых на санаторно-курортное лечение, с указанием даты рождения, сведений о страховом номере индивидуального лицевого счета (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СНИЛС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и рекомендаций, содержащихся в справке по форме N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070/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у, при отсутствии заключительного акта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счет (счет-фактура);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платежное поручение;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накладная;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отрывной талон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санаторно-курортной путевке;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список работников,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прошедших лечение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санаторно-курортных учреждениях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1413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489" y="260986"/>
            <a:ext cx="537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периодические медосмотры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4138709"/>
              </p:ext>
            </p:extLst>
          </p:nvPr>
        </p:nvGraphicFramePr>
        <p:xfrm>
          <a:off x="200476" y="1127625"/>
          <a:ext cx="9533075" cy="41653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67845"/>
                <a:gridCol w="3165230"/>
              </a:tblGrid>
              <a:tr h="100978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к заявлению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 к отчету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 использовании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 (заверенные копии)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56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копия списка работников, подлежащих ПМО в текущем календарном году, утвержденного работодателем с указанием условий труда (класс вредности по результатам СОУТ);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копия договора с медицинской организацией на проведение ПМО работников;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расчет стоимости услуг ПМО (при отсутствии данного расчета в договоре)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счет (счет-фактура);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платежное поручение;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акт об оказании услуг;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заключительный акт;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реестр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прошедших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ПМО на бумажном носите и в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Excel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735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529333" y="188640"/>
            <a:ext cx="8640960" cy="486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just">
              <a:buClr>
                <a:schemeClr val="hlink"/>
              </a:buClr>
              <a:buSzPct val="110000"/>
              <a:defRPr/>
            </a:pPr>
            <a:r>
              <a:rPr lang="ru-RU" altLang="ru-RU" sz="1600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управления профессиональными рисками Фонд наряду со страхователями участвует в </a:t>
            </a:r>
            <a:r>
              <a:rPr lang="ru-RU" altLang="ru-RU" sz="1600" dirty="0" err="1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софинансировании</a:t>
            </a:r>
            <a:r>
              <a:rPr lang="ru-RU" altLang="ru-RU" sz="1600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целого ряда мероприятий, направленных на сокращение производственного травматизма и профессиональной заболеваемости.</a:t>
            </a:r>
          </a:p>
          <a:p>
            <a:pPr marL="0" lvl="2" indent="628650" algn="just">
              <a:buClr>
                <a:schemeClr val="hlink"/>
              </a:buClr>
              <a:buSzPct val="110000"/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2001 года Фонд принимает решения о направлении страхователями </a:t>
            </a:r>
            <a:b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процентов сумм страховых взносов </a:t>
            </a:r>
            <a:r>
              <a:rPr lang="ru-RU" altLang="ru-RU" sz="1600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обязательное социальное страхование от несчастных случаев на производстве и профессиональных заболеваний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предупредительных мер</a:t>
            </a:r>
            <a:endParaRPr lang="ru-RU" alt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628650" algn="just">
              <a:buClr>
                <a:schemeClr val="hlink"/>
              </a:buClr>
              <a:buSzPct val="110000"/>
              <a:defRPr/>
            </a:pPr>
            <a:endParaRPr lang="ru-RU" alt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628650" algn="just">
              <a:buClr>
                <a:schemeClr val="hlink"/>
              </a:buClr>
              <a:buSzPct val="110000"/>
              <a:defRPr/>
            </a:pPr>
            <a:r>
              <a:rPr lang="en-US" alt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Страхователи,  в  рамках  утвержденного перечня,  самостоятельно  определяют    мероприятия  по  предупреждению  производственного  травматизма  и   профессиональной  заболеваемости  и  по согласованию с Фондом часть сумм страховых взносов направляют на их финансирование.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75760" y="4852087"/>
            <a:ext cx="8229600" cy="1712913"/>
            <a:chOff x="270" y="2880"/>
            <a:chExt cx="5184" cy="1079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025" y="2880"/>
              <a:ext cx="3429" cy="1036"/>
              <a:chOff x="2025" y="2880"/>
              <a:chExt cx="3429" cy="1036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5" y="2880"/>
                <a:ext cx="2060" cy="10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933" dir="8100000" algn="ctr" rotWithShape="0">
                  <a:srgbClr val="808080">
                    <a:alpha val="50026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3" y="2880"/>
                <a:ext cx="1321" cy="10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933" dir="2700000" algn="ctr" rotWithShape="0">
                  <a:srgbClr val="808080">
                    <a:alpha val="50026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572"/>
            <a:stretch>
              <a:fillRect/>
            </a:stretch>
          </p:blipFill>
          <p:spPr bwMode="auto">
            <a:xfrm>
              <a:off x="270" y="2880"/>
              <a:ext cx="1619" cy="1079"/>
            </a:xfrm>
            <a:prstGeom prst="rect">
              <a:avLst/>
            </a:prstGeom>
            <a:noFill/>
            <a:ln>
              <a:noFill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4014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489" y="400018"/>
            <a:ext cx="410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Лечебно-профилактическое питание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9983396"/>
              </p:ext>
            </p:extLst>
          </p:nvPr>
        </p:nvGraphicFramePr>
        <p:xfrm>
          <a:off x="200476" y="1127625"/>
          <a:ext cx="9533075" cy="46673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67845"/>
                <a:gridCol w="3165230"/>
              </a:tblGrid>
              <a:tr h="100978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к заявлению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 к отчету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 использовании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 (заверенные копии)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56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перечень работников, которым выдается ЛПП, с указанием их профессий (должностей) и норм выдачи;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номер рациона ЛПП;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копии документов о фактически отработанном времени в особо вредных условиях труда;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копии постатейных смет расходов, запланированных страхователем на обеспечение работников ЛПП на планируемый период;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копии договоров страхователя с организациями общественного питания, если выдача ЛПП производилась не в подразделениях страхователя;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копии документов, подтверждающих затраты страхователя на обеспечение работников ЛПП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счет (счет-фактура);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платежное поручение;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акт выполненных работ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1213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pic>
        <p:nvPicPr>
          <p:cNvPr id="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369" y="446714"/>
            <a:ext cx="3457016" cy="2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489" y="400018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аптечек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3559026"/>
              </p:ext>
            </p:extLst>
          </p:nvPr>
        </p:nvGraphicFramePr>
        <p:xfrm>
          <a:off x="200476" y="1127625"/>
          <a:ext cx="9533075" cy="41653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67845"/>
                <a:gridCol w="3165230"/>
              </a:tblGrid>
              <a:tr h="100978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к заявлению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 к отчету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 использовании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 (заверенные копии)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56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перечень приобретаемых медицинских изделий с указанием количества и стоимости приобретаемых медицинских изделий (приказ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Минздравсоцразвития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РФ от 15.12.2020 № 1331н «Об утверждении требований к комплектации изделиями медицинского назначения аптечек для оказания первой помощи работникам»),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перечень санитарных постов, подлежащих комплектации аптечками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счет (счет-фактура);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платежное поручение;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товарная накладная.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6671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pic>
        <p:nvPicPr>
          <p:cNvPr id="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369" y="446714"/>
            <a:ext cx="3457016" cy="2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849" y="261516"/>
            <a:ext cx="418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воздействия вредных и опасных факторов 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49" y="1238803"/>
            <a:ext cx="975811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B8F"/>
                </a:solidFill>
                <a:latin typeface="Swift Light"/>
              </a:rPr>
              <a:t>Н</a:t>
            </a:r>
            <a:r>
              <a:rPr lang="ru-RU" sz="1400" b="1" dirty="0" smtClean="0">
                <a:solidFill>
                  <a:srgbClr val="007B8F"/>
                </a:solidFill>
                <a:latin typeface="Swift Light"/>
              </a:rPr>
              <a:t>еобходимо </a:t>
            </a:r>
            <a:r>
              <a:rPr lang="ru-RU" sz="1400" b="1" dirty="0">
                <a:solidFill>
                  <a:srgbClr val="007B8F"/>
                </a:solidFill>
                <a:latin typeface="Swift Light"/>
              </a:rPr>
              <a:t>представлять копию отчета о проведении специальной оценки условий труда, подтверждающего превышение предельно допустимых уровней воздействия вредных и (или) опасных производственных факторов на соответствующих рабочих местах.</a:t>
            </a:r>
          </a:p>
          <a:p>
            <a:pPr algn="just"/>
            <a:r>
              <a:rPr lang="ru-RU" sz="1400" b="1" dirty="0">
                <a:solidFill>
                  <a:srgbClr val="007B8F"/>
                </a:solidFill>
                <a:latin typeface="Swift Light"/>
              </a:rPr>
              <a:t>Теперь можно подать копию сводной ведомости результатов проведения СОУТ, </a:t>
            </a:r>
            <a:r>
              <a:rPr lang="ru-RU" sz="1200" b="1" dirty="0" smtClean="0">
                <a:solidFill>
                  <a:srgbClr val="0000FF"/>
                </a:solidFill>
                <a:latin typeface="Swift Light"/>
                <a:hlinkClick r:id="rId3"/>
              </a:rPr>
              <a:t>форма которой приведена в Приказе Минтруда России от 24.01.2014 N 33н "Об утверждении Методики проведения специальной оценки условий труда, Классификатора вредных и (или) опасных производственных факторов, формы отчета о проведении специальной оценки условий труда и инструкции по ее заполнению" (</a:t>
            </a:r>
            <a:r>
              <a:rPr lang="ru-RU" sz="1200" b="1" dirty="0" err="1" smtClean="0">
                <a:solidFill>
                  <a:srgbClr val="0000FF"/>
                </a:solidFill>
                <a:latin typeface="Swift Light"/>
                <a:hlinkClick r:id="rId4"/>
              </a:rPr>
              <a:t>пп</a:t>
            </a:r>
            <a:r>
              <a:rPr lang="ru-RU" sz="1200" b="1" dirty="0" smtClean="0">
                <a:solidFill>
                  <a:srgbClr val="0000FF"/>
                </a:solidFill>
                <a:latin typeface="Swift Light"/>
                <a:hlinkClick r:id="rId4"/>
              </a:rPr>
              <a:t>. "б" п. 6 Правил).</a:t>
            </a:r>
          </a:p>
          <a:p>
            <a:pPr algn="just"/>
            <a:r>
              <a:rPr lang="ru-RU" sz="1400" b="1" dirty="0" smtClean="0">
                <a:solidFill>
                  <a:srgbClr val="007B8F"/>
                </a:solidFill>
                <a:latin typeface="Swift Light"/>
              </a:rPr>
              <a:t>При реализации данных мероприятий требовалось также представить копии документов, обосновывающих приобретение организацией соответствующего оборудования и проведение работ по приведению уровней воздействия вредных и (или) опасных производственных факторов на рабочих местах в соответствие государственным нормативным требованиям охраны труда.</a:t>
            </a:r>
          </a:p>
          <a:p>
            <a:pPr algn="just"/>
            <a:r>
              <a:rPr lang="ru-RU" sz="1400" b="1" dirty="0" smtClean="0">
                <a:solidFill>
                  <a:srgbClr val="007B8F"/>
                </a:solidFill>
                <a:latin typeface="Swift Light"/>
              </a:rPr>
              <a:t>В </a:t>
            </a:r>
            <a:r>
              <a:rPr lang="ru-RU" sz="1400" b="1" dirty="0">
                <a:solidFill>
                  <a:srgbClr val="007B8F"/>
                </a:solidFill>
                <a:latin typeface="Swift Light"/>
              </a:rPr>
              <a:t>случае включения в план финансового обеспечения предупредительных мер мероприятий, не требующих приобретения оборудования, необходима копия договора на проведение соответствующих работ.</a:t>
            </a:r>
          </a:p>
          <a:p>
            <a:pPr algn="just"/>
            <a:r>
              <a:rPr lang="ru-RU" sz="1400" b="1" dirty="0">
                <a:solidFill>
                  <a:srgbClr val="007B8F"/>
                </a:solidFill>
                <a:latin typeface="Swift Light"/>
              </a:rPr>
              <a:t>Теперь нужно подавать перечень оборудования с представлением технических характеристик и (или) перечень работ с представлением проектно-сметной документации по приведению уровней воздействия вредных и (или) опасных производственных факторов на рабочих местах в соответствие государственным нормативным требованиям охраны труда.</a:t>
            </a:r>
          </a:p>
          <a:p>
            <a:pPr algn="just"/>
            <a:r>
              <a:rPr lang="ru-RU" sz="1400" b="1" dirty="0">
                <a:solidFill>
                  <a:srgbClr val="007B8F"/>
                </a:solidFill>
                <a:latin typeface="Swift Light"/>
              </a:rPr>
              <a:t>Также требуется копия договора на приобретение соответствующего оборудования и (или) на проведение соответствующих работ.</a:t>
            </a:r>
          </a:p>
          <a:p>
            <a:pPr algn="just"/>
            <a:r>
              <a:rPr lang="ru-RU" sz="1400" b="1" dirty="0">
                <a:solidFill>
                  <a:srgbClr val="007B8F"/>
                </a:solidFill>
                <a:latin typeface="Swift Light"/>
              </a:rPr>
              <a:t>Копия отчета о проведении СОУТ на соответствующих рабочих местах после реализации соответствующих мероприятий, свидетельствующего о снижении класса (подкласса) условий труда на соответствующих рабочих местах, теперь может быть представлена впоследствии - при подтверждении расходов.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477882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489" y="400018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6" y="1027424"/>
            <a:ext cx="950506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defRPr/>
            </a:pPr>
            <a:r>
              <a:rPr lang="ru-RU" sz="1200" b="1" dirty="0">
                <a:solidFill>
                  <a:srgbClr val="004A82"/>
                </a:solidFill>
              </a:rPr>
              <a:t>В целях минимизации количества документов, предоставляемых страхователем для получения финансового обеспечении предупредительных мер, которые находятся в распоряжении государственных органов и иных организаций, и получения их в рамках единой системы межведомственного электронного взаимодействия посредством межведомственного запроса исключено 13 документов</a:t>
            </a:r>
          </a:p>
          <a:p>
            <a:pPr indent="179388" algn="just">
              <a:defRPr/>
            </a:pPr>
            <a:endParaRPr lang="ru-RU" sz="1200" dirty="0">
              <a:solidFill>
                <a:srgbClr val="004A82"/>
              </a:solidFill>
            </a:endParaRP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1. копия уведомления Министерства труда и социальной защиты Российской Федерации о включении обучающей организации в реестр организаций;</a:t>
            </a: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2. сведения о лицензии на осуществление образовательной деятельности организации, в которой проходили обучение по вопросам безопасного ведения работ</a:t>
            </a: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3. справка о средней численности работников организации малого предпринимательства за прошедший календарный год; </a:t>
            </a: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4. сведения о лицензии на осуществление медицинской деятельности при санаторно-курортном лечении организации, осуществляющей санаторно-курортное лечение работников на территории Российской Федерации;</a:t>
            </a: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5. письменное согласие работника, направляемого на санаторно-курортное лечение, на обработку его персональных данных;</a:t>
            </a: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6. сведения о лицензии на осуществление медицинской деятельности, в том числе на работу (услугу) при проведении медицинских осмотров (предварительных, периодических)</a:t>
            </a: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7. график занятости работников, имеющих право на получение ЛПП;</a:t>
            </a: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8. сведения о лицензии страхователя на осуществление медицинской деятельности, включающей работы (услуги) по медицинским осмотрам (</a:t>
            </a:r>
            <a:r>
              <a:rPr lang="ru-RU" sz="1400" dirty="0" err="1">
                <a:solidFill>
                  <a:srgbClr val="004A82"/>
                </a:solidFill>
              </a:rPr>
              <a:t>предрейсовым</a:t>
            </a:r>
            <a:r>
              <a:rPr lang="ru-RU" sz="1400" dirty="0">
                <a:solidFill>
                  <a:srgbClr val="004A82"/>
                </a:solidFill>
              </a:rPr>
              <a:t>, </a:t>
            </a:r>
            <a:r>
              <a:rPr lang="ru-RU" sz="1400" dirty="0" err="1">
                <a:solidFill>
                  <a:srgbClr val="004A82"/>
                </a:solidFill>
              </a:rPr>
              <a:t>послерейсовым</a:t>
            </a:r>
            <a:r>
              <a:rPr lang="ru-RU" sz="1400" dirty="0">
                <a:solidFill>
                  <a:srgbClr val="004A82"/>
                </a:solidFill>
              </a:rPr>
              <a:t>); </a:t>
            </a: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9. сведений о лицензии данной организации на право осуществления указанного вида деятельности;</a:t>
            </a: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10. сведения о лицензии на осуществление страхователем пассажирских и (или) грузовых перевозок (при наличии) и (или) копию документа, подтверждающего соответствующий вид экономической деятельности страхователя;</a:t>
            </a: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11. копии паспортов ТС;</a:t>
            </a: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12. сведения о лицензии на осуществление образовательной деятельности, в случае приобретения отдельных приборов, устройств, оборудования </a:t>
            </a:r>
          </a:p>
          <a:p>
            <a:pPr lvl="0"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4A82"/>
                </a:solidFill>
              </a:rPr>
              <a:t>13. копия программы обучения, утвержденной в установленном порядке </a:t>
            </a:r>
          </a:p>
        </p:txBody>
      </p:sp>
    </p:spTree>
    <p:extLst>
      <p:ext uri="{BB962C8B-B14F-4D97-AF65-F5344CB8AC3E}">
        <p14:creationId xmlns:p14="http://schemas.microsoft.com/office/powerpoint/2010/main" xmlns="" val="1513404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489" y="400018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0476" y="1438328"/>
            <a:ext cx="95050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-214313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rgbClr val="10253F"/>
                </a:solidFill>
                <a:latin typeface="+mn-lt"/>
              </a:rPr>
              <a:t>Страхователь вправе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</a:rPr>
              <a:t>дополнительно,</a:t>
            </a:r>
            <a:r>
              <a:rPr lang="ru-RU" altLang="ru-RU" sz="1600" dirty="0">
                <a:solidFill>
                  <a:srgbClr val="10253F"/>
                </a:solidFill>
                <a:latin typeface="+mn-lt"/>
              </a:rPr>
              <a:t> в случае если им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</a:rPr>
              <a:t>первоначально</a:t>
            </a:r>
            <a:r>
              <a:rPr lang="ru-RU" altLang="ru-RU" sz="1600" dirty="0">
                <a:solidFill>
                  <a:srgbClr val="10253F"/>
                </a:solidFill>
                <a:latin typeface="+mn-lt"/>
              </a:rPr>
              <a:t> было подано заявление на сумму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</a:rPr>
              <a:t>меньше расчетного объема средств</a:t>
            </a:r>
            <a:r>
              <a:rPr lang="ru-RU" altLang="ru-RU" sz="1600" dirty="0">
                <a:solidFill>
                  <a:srgbClr val="10253F"/>
                </a:solidFill>
                <a:latin typeface="+mn-lt"/>
              </a:rPr>
              <a:t>, направляемых на финансовое обеспечение предупредительных мер, предусмотренного пунктом 2 Правил (далее – расчетный объем средств), и после получения приказа территориального органа Фонда о финансовом обеспечении предупредительных мер, но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</a:rPr>
              <a:t>не позднее срока, установленного пунктом 4 Правил, обратиться в территориальный орган Фонда </a:t>
            </a:r>
            <a:r>
              <a:rPr lang="ru-RU" altLang="ru-RU" sz="1600" dirty="0">
                <a:solidFill>
                  <a:srgbClr val="10253F"/>
                </a:solidFill>
                <a:latin typeface="+mn-lt"/>
              </a:rPr>
              <a:t>по месту своей регистрации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</a:rPr>
              <a:t>с заявлением на сумму, не превышающую разницу между расчетным объемом средств и суммой </a:t>
            </a:r>
            <a:r>
              <a:rPr lang="ru-RU" altLang="ru-RU" sz="1600" dirty="0">
                <a:solidFill>
                  <a:srgbClr val="10253F"/>
                </a:solidFill>
                <a:latin typeface="+mn-lt"/>
              </a:rPr>
              <a:t>финансового обеспечения предупредительных мер,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</a:rPr>
              <a:t>указанной в приказе </a:t>
            </a:r>
            <a:r>
              <a:rPr lang="ru-RU" altLang="ru-RU" sz="1600" dirty="0">
                <a:solidFill>
                  <a:srgbClr val="10253F"/>
                </a:solidFill>
                <a:latin typeface="+mn-lt"/>
              </a:rPr>
              <a:t>территориального органа Фонда по первоначальному заявлению. В данном случае страхователь обязан предоставить вместе с заявлением документы (копии документов), предусмотренные пунктами 4-6 Правил.</a:t>
            </a:r>
          </a:p>
          <a:p>
            <a:pPr indent="-214313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rgbClr val="10253F"/>
                </a:solidFill>
                <a:latin typeface="+mn-lt"/>
              </a:rPr>
              <a:t>Страхователь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</a:rPr>
              <a:t>в срок до 20 ноября текущего финансового года </a:t>
            </a:r>
            <a:r>
              <a:rPr lang="ru-RU" altLang="ru-RU" sz="1600" dirty="0">
                <a:solidFill>
                  <a:srgbClr val="10253F"/>
                </a:solidFill>
                <a:latin typeface="+mn-lt"/>
              </a:rPr>
              <a:t>имеет право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</a:rPr>
              <a:t>обратиться</a:t>
            </a:r>
            <a:r>
              <a:rPr lang="ru-RU" altLang="ru-RU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sz="1600" dirty="0">
                <a:solidFill>
                  <a:srgbClr val="10253F"/>
                </a:solidFill>
                <a:latin typeface="+mn-lt"/>
              </a:rPr>
              <a:t>в территориальный орган Фонда по месту своей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</a:rPr>
              <a:t>регистрации с заявлением о внесении изменений в план</a:t>
            </a:r>
            <a:r>
              <a:rPr lang="ru-RU" altLang="ru-RU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sz="1600" dirty="0">
                <a:solidFill>
                  <a:srgbClr val="10253F"/>
                </a:solidFill>
                <a:latin typeface="+mn-lt"/>
              </a:rPr>
              <a:t>финансового обеспечения, согласованный территориальным органом Фонда, в пределах суммы финансового обеспечения в соответствии с согласованным территориальным органом Фонда планом финансового обеспечения, с обоснованием необходимости внесения изменений в план финансового обеспечения и предоставлением полного комплекта документов, предусмотренных пунктами 4-6 Правил, для обоснования предупредительных мер, по которым в план финансового обеспечения вносятся изменения.</a:t>
            </a:r>
          </a:p>
          <a:p>
            <a:pPr indent="342900" algn="just">
              <a:spcBef>
                <a:spcPts val="600"/>
              </a:spcBef>
            </a:pPr>
            <a:r>
              <a:rPr lang="ru-RU" altLang="ru-RU" sz="1600" dirty="0">
                <a:solidFill>
                  <a:srgbClr val="10253F"/>
                </a:solidFill>
                <a:latin typeface="+mn-lt"/>
              </a:rPr>
              <a:t>Принятие решения о внесении изменений в ранее согласованный территориальным органом Фонда план финансового обеспечения осуществляется  в порядке, установленном пунктом 12 Правил.</a:t>
            </a:r>
          </a:p>
        </p:txBody>
      </p:sp>
    </p:spTree>
    <p:extLst>
      <p:ext uri="{BB962C8B-B14F-4D97-AF65-F5344CB8AC3E}">
        <p14:creationId xmlns:p14="http://schemas.microsoft.com/office/powerpoint/2010/main" xmlns="" val="3631766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pic>
        <p:nvPicPr>
          <p:cNvPr id="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369" y="446714"/>
            <a:ext cx="3457016" cy="2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489" y="400018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отказа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674628-554B-4142-8C4E-2AF924DC7ED4}"/>
              </a:ext>
            </a:extLst>
          </p:cNvPr>
          <p:cNvSpPr txBox="1"/>
          <p:nvPr/>
        </p:nvSpPr>
        <p:spPr>
          <a:xfrm>
            <a:off x="200476" y="1745309"/>
            <a:ext cx="9361048" cy="3985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180975" algn="just">
              <a:lnSpc>
                <a:spcPct val="80000"/>
              </a:lnSpc>
              <a:spcBef>
                <a:spcPts val="600"/>
              </a:spcBef>
              <a:buClr>
                <a:srgbClr val="004A82"/>
              </a:buClr>
              <a:buSzPct val="100000"/>
              <a:buFont typeface="Wingdings" pitchFamily="2" charset="2"/>
              <a:buChar char="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en-US" altLang="ru-RU" sz="2000" b="1" dirty="0">
                <a:solidFill>
                  <a:srgbClr val="007B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dirty="0">
                <a:solidFill>
                  <a:srgbClr val="007B8F"/>
                </a:solidFill>
              </a:rPr>
              <a:t>если на день подачи заявления у страхователя имеются непогашенные недоимка, задолженность по пеням и штрафам, образовавшиеся по итогам отчетного периода в текущем финансовом году, недоимка, выявленная в ходе камеральной или выездной проверки, и (или) начисленные пени и штрафы по итогам камеральной или выездной проверки </a:t>
            </a: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Clr>
                <a:srgbClr val="004A82"/>
              </a:buClr>
              <a:buSzPct val="100000"/>
              <a:buFont typeface="Wingdings" pitchFamily="2" charset="2"/>
              <a:buChar char="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>
                <a:solidFill>
                  <a:srgbClr val="007B8F"/>
                </a:solidFill>
              </a:rPr>
              <a:t> представленные страхователем документы содержат недостоверную информацию;</a:t>
            </a: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Clr>
                <a:srgbClr val="004A82"/>
              </a:buClr>
              <a:buSzPct val="100000"/>
              <a:buFont typeface="Wingdings" pitchFamily="2" charset="2"/>
              <a:buChar char="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en-US" altLang="ru-RU" dirty="0">
                <a:solidFill>
                  <a:srgbClr val="007B8F"/>
                </a:solidFill>
              </a:rPr>
              <a:t> </a:t>
            </a:r>
            <a:r>
              <a:rPr lang="ru-RU" altLang="ru-RU" dirty="0">
                <a:solidFill>
                  <a:srgbClr val="007B8F"/>
                </a:solidFill>
              </a:rPr>
              <a:t> если предусмотренные бюджетом Фонда средства на финансовое обеспечение предупредительных мер на текущий год полностью распределены.</a:t>
            </a: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Clr>
                <a:srgbClr val="004A82"/>
              </a:buClr>
              <a:buSzPct val="100000"/>
              <a:buFont typeface="Wingdings" pitchFamily="2" charset="2"/>
              <a:buChar char="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>
                <a:solidFill>
                  <a:srgbClr val="007B8F"/>
                </a:solidFill>
              </a:rPr>
              <a:t>при представлении страхователем неполного комплекта документов</a:t>
            </a: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Clr>
                <a:srgbClr val="DB1318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endParaRPr lang="ru-RU" altLang="ru-RU" i="1" dirty="0">
              <a:solidFill>
                <a:srgbClr val="007B8F"/>
              </a:solidFill>
            </a:endParaRP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>
                <a:solidFill>
                  <a:srgbClr val="FF0000"/>
                </a:solidFill>
              </a:rPr>
              <a:t>Отказ в финансовом обеспечении предупредительных мер по другим основаниям не допускается</a:t>
            </a: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endParaRPr lang="ru-RU" altLang="ru-RU" dirty="0">
              <a:solidFill>
                <a:srgbClr val="007B8F"/>
              </a:solidFill>
            </a:endParaRP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>
                <a:solidFill>
                  <a:srgbClr val="007B8F"/>
                </a:solidFill>
              </a:rPr>
              <a:t>Страхователь вправе повторно, но не позднее срока, установленного пунктом 4 Правил, обратиться с заявлением в территориальный орган Фонда по месту своей регистрации</a:t>
            </a:r>
            <a:r>
              <a:rPr lang="ru-RU" altLang="ru-RU" sz="1600" dirty="0">
                <a:solidFill>
                  <a:srgbClr val="007B8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024641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3"/>
          <p:cNvSpPr txBox="1">
            <a:spLocks noChangeArrowheads="1"/>
          </p:cNvSpPr>
          <p:nvPr/>
        </p:nvSpPr>
        <p:spPr bwMode="auto">
          <a:xfrm>
            <a:off x="6107114" y="1581150"/>
            <a:ext cx="24844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Получение разрешения</a:t>
            </a:r>
          </a:p>
          <a:p>
            <a:pPr algn="ctr" eaLnBrk="1" hangingPunct="1"/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(заявление </a:t>
            </a:r>
            <a:r>
              <a:rPr lang="ru-RU" altLang="ru-RU" sz="1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августа</a:t>
            </a:r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9156" name="TextBox 14"/>
          <p:cNvSpPr txBox="1">
            <a:spLocks noChangeArrowheads="1"/>
          </p:cNvSpPr>
          <p:nvPr/>
        </p:nvSpPr>
        <p:spPr bwMode="auto">
          <a:xfrm>
            <a:off x="5729289" y="2362201"/>
            <a:ext cx="3240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запланированных мероприятий</a:t>
            </a:r>
          </a:p>
          <a:p>
            <a:pPr algn="ctr" eaLnBrk="1" hangingPunct="1"/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декабря</a:t>
            </a:r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9157" name="TextBox 20"/>
          <p:cNvSpPr txBox="1">
            <a:spLocks noChangeArrowheads="1"/>
          </p:cNvSpPr>
          <p:nvPr/>
        </p:nvSpPr>
        <p:spPr bwMode="auto">
          <a:xfrm>
            <a:off x="5600700" y="3278188"/>
            <a:ext cx="35004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Предоставление заявления о возмещении произведенных расходов и документы, подтверждающие произведенные расходы</a:t>
            </a:r>
          </a:p>
          <a:p>
            <a:pPr algn="ctr" eaLnBrk="1" hangingPunct="1"/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15 декабря</a:t>
            </a:r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9158" name="TextBox 21"/>
          <p:cNvSpPr txBox="1">
            <a:spLocks noChangeArrowheads="1"/>
          </p:cNvSpPr>
          <p:nvPr/>
        </p:nvSpPr>
        <p:spPr bwMode="auto">
          <a:xfrm>
            <a:off x="5768976" y="4400551"/>
            <a:ext cx="31591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Возмещение расходов </a:t>
            </a:r>
          </a:p>
          <a:p>
            <a:pPr algn="ctr" eaLnBrk="1" hangingPunct="1"/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дней</a:t>
            </a:r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ru-RU" altLang="ru-RU" sz="1300" b="1">
              <a:solidFill>
                <a:srgbClr val="191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9" name="TextBox 11"/>
          <p:cNvSpPr txBox="1">
            <a:spLocks noChangeArrowheads="1"/>
          </p:cNvSpPr>
          <p:nvPr/>
        </p:nvSpPr>
        <p:spPr bwMode="auto">
          <a:xfrm>
            <a:off x="5268914" y="4995863"/>
            <a:ext cx="416083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фактически произведенные страхователем, </a:t>
            </a:r>
          </a:p>
          <a:p>
            <a:pPr algn="ctr" eaLnBrk="1" hangingPunct="1"/>
            <a:r>
              <a:rPr lang="ru-RU" altLang="ru-RU" sz="1300" b="1">
                <a:solidFill>
                  <a:srgbClr val="191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подтвержденные документами о целевом использовании средств, </a:t>
            </a:r>
          </a:p>
          <a:p>
            <a:pPr algn="ctr" eaLnBrk="1" hangingPunct="1"/>
            <a:r>
              <a:rPr lang="ru-RU" altLang="ru-RU" sz="1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подлежат возмещению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793750" y="1527175"/>
            <a:ext cx="4159250" cy="9223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1300" b="1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ФОПМ осуществляется страхователем в </a:t>
            </a:r>
            <a:r>
              <a:rPr lang="ru-RU" altLang="ru-RU" sz="1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пределах согласованной суммы </a:t>
            </a:r>
            <a:r>
              <a:rPr lang="ru-RU" altLang="ru-RU" sz="1300" b="1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</a:t>
            </a:r>
            <a:r>
              <a:rPr lang="ru-RU" altLang="ru-RU" sz="1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средств </a:t>
            </a:r>
            <a:r>
              <a:rPr lang="ru-RU" altLang="ru-RU" sz="1300" b="1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последующим возмещением из средств бюджета ФСС РФ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792164" y="2640013"/>
            <a:ext cx="4160837" cy="13382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1300" b="1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обращается в филиал регионального отделения с заявлением о возмещении произведенных расходов на оплату предупредительных мер с представлением документов, подтверждающих произведенные расходы, </a:t>
            </a:r>
            <a:r>
              <a:rPr lang="ru-RU" altLang="ru-RU" sz="1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15 декабря </a:t>
            </a:r>
            <a:r>
              <a:rPr lang="ru-RU" altLang="ru-RU" sz="1300" b="1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2639" y="4243388"/>
            <a:ext cx="4160837" cy="18145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регионального отделения в течение </a:t>
            </a:r>
            <a:r>
              <a:rPr lang="ru-RU" altLang="ru-RU" sz="1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дней</a:t>
            </a:r>
            <a:r>
              <a:rPr lang="ru-RU" altLang="ru-RU" sz="1400" b="1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приема от страхователя заявления о возмещении и документов, подтверждающих произведенные расходы, </a:t>
            </a:r>
            <a:r>
              <a:rPr lang="ru-RU" altLang="ru-RU" sz="1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</a:t>
            </a:r>
            <a:r>
              <a:rPr lang="ru-RU" altLang="ru-RU" sz="1400" b="1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возмещении за счет средств бюджета ФСС РФ расходов и производит перечисление средств на расчетный счет страхователя, указанный в заявлении</a:t>
            </a: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4556955" y="-4315100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pic>
        <p:nvPicPr>
          <p:cNvPr id="15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369" y="446714"/>
            <a:ext cx="3457016" cy="2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4489" y="400018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расходов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8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2187576" y="1966120"/>
            <a:ext cx="7072313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200"/>
              </a:spcBef>
              <a:spcAft>
                <a:spcPts val="1200"/>
              </a:spcAft>
              <a:buSzPct val="100000"/>
            </a:pPr>
            <a:r>
              <a:rPr lang="ru-RU" altLang="ru-RU" b="1" u="sng" dirty="0">
                <a:solidFill>
                  <a:srgbClr val="C00000"/>
                </a:solidFill>
                <a:latin typeface="Calibri" panose="020F0502020204030204" pitchFamily="34" charset="0"/>
              </a:rPr>
              <a:t>Характер замечаний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</a:p>
          <a:p>
            <a:pPr algn="just">
              <a:spcBef>
                <a:spcPts val="200"/>
              </a:spcBef>
              <a:spcAft>
                <a:spcPts val="1800"/>
              </a:spcAft>
              <a:buSzPct val="100000"/>
              <a:buFontTx/>
              <a:buAutoNum type="arabicPeriod"/>
            </a:pPr>
            <a:r>
              <a:rPr lang="ru-RU" altLang="ru-RU" sz="1700" b="1" dirty="0">
                <a:solidFill>
                  <a:srgbClr val="007B8F"/>
                </a:solidFill>
                <a:latin typeface="Calibri" panose="020F0502020204030204" pitchFamily="34" charset="0"/>
              </a:rPr>
              <a:t> Наличие непогашенных недоимки, пеней и штрафов</a:t>
            </a:r>
          </a:p>
          <a:p>
            <a:pPr algn="just">
              <a:lnSpc>
                <a:spcPts val="1900"/>
              </a:lnSpc>
              <a:spcBef>
                <a:spcPts val="200"/>
              </a:spcBef>
              <a:spcAft>
                <a:spcPts val="200"/>
              </a:spcAft>
              <a:buSzPct val="100000"/>
            </a:pPr>
            <a:r>
              <a:rPr lang="ru-RU" altLang="ru-RU" sz="1700" b="1" dirty="0">
                <a:solidFill>
                  <a:srgbClr val="007B8F"/>
                </a:solidFill>
                <a:latin typeface="Calibri" panose="020F0502020204030204" pitchFamily="34" charset="0"/>
              </a:rPr>
              <a:t>2. Достоверность и полнота представленных документов: </a:t>
            </a:r>
          </a:p>
          <a:p>
            <a:pPr algn="just">
              <a:lnSpc>
                <a:spcPts val="1700"/>
              </a:lnSpc>
              <a:spcBef>
                <a:spcPts val="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7B8F"/>
                </a:solidFill>
                <a:latin typeface="Calibri" panose="020F0502020204030204" pitchFamily="34" charset="0"/>
              </a:rPr>
              <a:t>отсутствие доверенности на лицо, предоставляющее заявление и документы, отсутствие полномочий в доверенности</a:t>
            </a:r>
          </a:p>
          <a:p>
            <a:pPr algn="just">
              <a:lnSpc>
                <a:spcPts val="1700"/>
              </a:lnSpc>
              <a:spcBef>
                <a:spcPts val="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7B8F"/>
                </a:solidFill>
                <a:latin typeface="Calibri" panose="020F0502020204030204" pitchFamily="34" charset="0"/>
              </a:rPr>
              <a:t>недостоверные сведения в заключительных актах по ПМО на СКЛ</a:t>
            </a:r>
          </a:p>
          <a:p>
            <a:pPr algn="just">
              <a:lnSpc>
                <a:spcPts val="1700"/>
              </a:lnSpc>
              <a:spcBef>
                <a:spcPts val="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7B8F"/>
                </a:solidFill>
                <a:latin typeface="Calibri" panose="020F0502020204030204" pitchFamily="34" charset="0"/>
              </a:rPr>
              <a:t>направление на обучение по охране труда других категорий работников либо проведение профессиональной переподготовки работников</a:t>
            </a:r>
          </a:p>
          <a:p>
            <a:pPr algn="just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7B8F"/>
                </a:solidFill>
                <a:latin typeface="Calibri" panose="020F0502020204030204" pitchFamily="34" charset="0"/>
              </a:rPr>
              <a:t> отсутствие выписки из ЕГРЮЛ для приобретения </a:t>
            </a:r>
            <a:r>
              <a:rPr lang="ru-RU" altLang="ru-RU" sz="1600" b="1" dirty="0" err="1">
                <a:solidFill>
                  <a:srgbClr val="007B8F"/>
                </a:solidFill>
                <a:latin typeface="Calibri" panose="020F0502020204030204" pitchFamily="34" charset="0"/>
              </a:rPr>
              <a:t>Тахографов</a:t>
            </a:r>
            <a:endParaRPr lang="ru-RU" altLang="ru-RU" sz="1600" b="1" dirty="0">
              <a:solidFill>
                <a:srgbClr val="007B8F"/>
              </a:solidFill>
              <a:latin typeface="Calibri" panose="020F0502020204030204" pitchFamily="34" charset="0"/>
            </a:endParaRPr>
          </a:p>
        </p:txBody>
      </p:sp>
      <p:pic>
        <p:nvPicPr>
          <p:cNvPr id="51206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1" y="1785939"/>
            <a:ext cx="15208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556955" y="-4315100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4489" y="400018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Замечания по документам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133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489" y="400018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630" y="1223259"/>
            <a:ext cx="8788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B8F"/>
                </a:solidFill>
                <a:latin typeface=""/>
              </a:rPr>
              <a:t>ПОСТАНОВЛЕНИЕ от </a:t>
            </a:r>
            <a:r>
              <a:rPr lang="ru-RU" dirty="0" smtClean="0">
                <a:solidFill>
                  <a:srgbClr val="007B8F"/>
                </a:solidFill>
                <a:latin typeface=""/>
              </a:rPr>
              <a:t>01.02.2023 </a:t>
            </a:r>
            <a:r>
              <a:rPr lang="ru-RU" dirty="0">
                <a:solidFill>
                  <a:srgbClr val="007B8F"/>
                </a:solidFill>
                <a:latin typeface=""/>
              </a:rPr>
              <a:t>N 134 </a:t>
            </a:r>
            <a:r>
              <a:rPr lang="ru-RU" dirty="0" smtClean="0">
                <a:solidFill>
                  <a:srgbClr val="007B8F"/>
                </a:solidFill>
                <a:latin typeface=""/>
              </a:rPr>
              <a:t>«О </a:t>
            </a:r>
            <a:r>
              <a:rPr lang="ru-RU" dirty="0">
                <a:solidFill>
                  <a:srgbClr val="007B8F"/>
                </a:solidFill>
                <a:latin typeface=""/>
              </a:rPr>
              <a:t>РЕАЛИЗАЦИИ ПИЛОТНОГО ПРОЕКТА ПО ПРОВЕДЕНИЮ ПРОФИЛАКТИКИ ПРОФЕССИОНАЛЬНЫХ ЗАБОЛЕВАНИЙ РАБОТНИКОВ В ОТДЕЛЬНЫХ ВИДАХ ЭКОНОМИЧЕСКОЙ </a:t>
            </a:r>
            <a:r>
              <a:rPr lang="ru-RU" dirty="0" smtClean="0">
                <a:solidFill>
                  <a:srgbClr val="007B8F"/>
                </a:solidFill>
                <a:latin typeface=""/>
              </a:rPr>
              <a:t>ДЕЯТЕЛЬНОСТИ» </a:t>
            </a:r>
            <a:endParaRPr lang="ru-RU" dirty="0">
              <a:solidFill>
                <a:srgbClr val="007B8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562" y="2955491"/>
            <a:ext cx="93638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</a:rPr>
              <a:t>Участниками пилотного проекта являются в том числе работодатели, включенные в перечень, утверждаемый СФР по согласованию с Минтрансом России, </a:t>
            </a:r>
            <a:r>
              <a:rPr lang="ru-RU" dirty="0" err="1">
                <a:latin typeface="Calibri" panose="020F0502020204030204" pitchFamily="34" charset="0"/>
              </a:rPr>
              <a:t>Минпромторгом</a:t>
            </a:r>
            <a:r>
              <a:rPr lang="ru-RU" dirty="0">
                <a:latin typeface="Calibri" panose="020F0502020204030204" pitchFamily="34" charset="0"/>
              </a:rPr>
              <a:t> России и Минэнерго России, и медицинские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711677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489" y="400018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928" y="980725"/>
            <a:ext cx="80895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</a:rPr>
              <a:t>3. Финансовому обеспечению подлежат расходы на осуществление следующих мероприятий: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а) профилактика профессиональных заболеваний работников, проводимая в реабилитационных центрах СФР, в целях предупреждения развития у них профессиональных заболеваний;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б) дополнительный отпуск (сверх ежегодного оплачиваемого отпуска, установленного законодательством Российской Федерации), предоставляемый работникам на период проведения профилактики профессиональных заболеваний, с учетом времени на проезд к месту проведения профилактики профессиональных заболеваний и обратно;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в) проезд работников к месту проведения профилактики профессиональных заболеваний и обратно;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г) медицинские осмотры работников по результатам профилактики профессиональных заболеваний, проводимые медицинскими организациями, с которыми работодателями заключены договоры о проведении медицинских осмотров работников, в том числе периодических медицинских осмотров;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д) уплата страховых взносов, начисленных на суммы расходов работодателя, направленных на финансирование мероприятий.</a:t>
            </a:r>
            <a:endParaRPr lang="ru-RU" dirty="0">
              <a:solidFill>
                <a:srgbClr val="0000FF"/>
              </a:solidFill>
              <a:latin typeface="Calibri" panose="020F0502020204030204" pitchFamily="34" charset="0"/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42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489" y="400018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Действующее законодательство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489" y="1654994"/>
            <a:ext cx="92593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России от 14.07.2021 N 467н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"Об утверждении Правил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факторами«</a:t>
            </a: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ФСС РФ от 07.05.2019 N 237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"Об утверждении Административного регламента предоставления Фондом социального страхования Российской Федерации государственной услуги по принятию решения о финансовом обеспечении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факторами"</a:t>
            </a:r>
          </a:p>
        </p:txBody>
      </p:sp>
    </p:spTree>
    <p:extLst>
      <p:ext uri="{BB962C8B-B14F-4D97-AF65-F5344CB8AC3E}">
        <p14:creationId xmlns:p14="http://schemas.microsoft.com/office/powerpoint/2010/main" xmlns="" val="2147502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489" y="400018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058" y="1192107"/>
            <a:ext cx="9436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</a:rPr>
              <a:t>3. Финансовому обеспечению подлежат расходы на осуществление следующих мероприятий: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а) профилактика профессиональных заболеваний работников, проводимая в реабилитационных центрах Фонда пенсионного и социального страхования Российской Федерации (далее - Фонд), в целях предупреждения развития у них профессиональных заболеваний;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б) дополнительный отпуск (сверх ежегодного оплачиваемого отпуска, установленного законодательством Российской Федерации), предоставляемый работникам на период проведения профилактики профессиональных заболеваний, с учетом времени на проезд к месту проведения профилактики профессиональных заболеваний и обратно;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в) проезд работников к месту проведения профилактики профессиональных заболеваний и обратно;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г) медицинские осмотры работников по результатам профилактики профессиональных заболеваний, проводимые медицинскими организациями, с которыми работодателями заключены договоры о проведении медицинских осмотров работников, в том числе периодических медицинских осмотров (далее - медицинские организации);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д) уплата страховых взносов, начисленных на суммы расходов работодателя, направленных на финансирование </a:t>
            </a:r>
            <a:r>
              <a:rPr lang="ru-RU" dirty="0" smtClean="0">
                <a:latin typeface="Calibri" panose="020F0502020204030204" pitchFamily="34" charset="0"/>
              </a:rPr>
              <a:t>мероприятий.</a:t>
            </a:r>
            <a:endParaRPr lang="ru-RU" dirty="0">
              <a:solidFill>
                <a:srgbClr val="0000FF"/>
              </a:solidFill>
              <a:latin typeface="Calibri" panose="020F0502020204030204" pitchFamily="34" charset="0"/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020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0" y="1567533"/>
            <a:ext cx="9721362" cy="1168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300"/>
              </a:spcAft>
              <a:buSzPct val="100000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</a:pPr>
            <a:r>
              <a:rPr lang="ru-RU" altLang="ru-RU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altLang="ru-RU" dirty="0">
                <a:solidFill>
                  <a:srgbClr val="004A82"/>
                </a:solidFill>
              </a:rPr>
              <a:t>В Федеральном законе от 24.07.1998 </a:t>
            </a:r>
            <a:r>
              <a:rPr lang="en-US" altLang="ru-RU" dirty="0">
                <a:solidFill>
                  <a:srgbClr val="004A82"/>
                </a:solidFill>
              </a:rPr>
              <a:t>N</a:t>
            </a:r>
            <a:r>
              <a:rPr lang="ru-RU" altLang="ru-RU" dirty="0" smtClean="0">
                <a:solidFill>
                  <a:srgbClr val="004A82"/>
                </a:solidFill>
              </a:rPr>
              <a:t> </a:t>
            </a:r>
            <a:r>
              <a:rPr lang="ru-RU" altLang="ru-RU" dirty="0">
                <a:solidFill>
                  <a:srgbClr val="004A82"/>
                </a:solidFill>
              </a:rPr>
              <a:t>125</a:t>
            </a:r>
            <a:br>
              <a:rPr lang="ru-RU" altLang="ru-RU" dirty="0">
                <a:solidFill>
                  <a:srgbClr val="004A82"/>
                </a:solidFill>
              </a:rPr>
            </a:br>
            <a:r>
              <a:rPr lang="ru-RU" altLang="ru-RU" dirty="0">
                <a:solidFill>
                  <a:srgbClr val="0070C0"/>
                </a:solidFill>
                <a:latin typeface="Calibri" pitchFamily="34" charset="0"/>
              </a:rPr>
              <a:t>«</a:t>
            </a:r>
            <a:r>
              <a:rPr lang="ru-RU" altLang="ru-RU" dirty="0">
                <a:solidFill>
                  <a:srgbClr val="004A82"/>
                </a:solidFill>
              </a:rPr>
              <a:t>ОБ ОБЯЗАТЕЛЬНОМ СОЦИАЛЬНОМ СТРАХОВАНИИ  </a:t>
            </a:r>
          </a:p>
          <a:p>
            <a:pPr algn="ctr" defTabSz="914400">
              <a:lnSpc>
                <a:spcPct val="90000"/>
              </a:lnSpc>
              <a:spcAft>
                <a:spcPts val="300"/>
              </a:spcAft>
              <a:buSzPct val="100000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</a:pPr>
            <a:r>
              <a:rPr lang="ru-RU" altLang="ru-RU" dirty="0">
                <a:solidFill>
                  <a:srgbClr val="004A82"/>
                </a:solidFill>
              </a:rPr>
              <a:t>ОТ НЕСЧАСТНЫХ СЛУЧАЕВ НА ПРОИЗВОДСТВЕ И  ПРОФЕССИОНАЛЬНЫХ ЗАБОЛЕВАНИЙ»</a:t>
            </a:r>
          </a:p>
          <a:p>
            <a:pPr algn="ctr" defTabSz="914400">
              <a:lnSpc>
                <a:spcPct val="90000"/>
              </a:lnSpc>
              <a:spcAft>
                <a:spcPts val="300"/>
              </a:spcAft>
              <a:buSzPct val="100000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</a:pPr>
            <a:r>
              <a:rPr lang="ru-RU" altLang="ru-RU" i="1" dirty="0">
                <a:solidFill>
                  <a:srgbClr val="004A82"/>
                </a:solidFill>
              </a:rPr>
              <a:t>статья 18 определены права и обязанности страховщика</a:t>
            </a:r>
          </a:p>
        </p:txBody>
      </p:sp>
      <p:sp>
        <p:nvSpPr>
          <p:cNvPr id="11270" name="Прямоугольник 8"/>
          <p:cNvSpPr>
            <a:spLocks noChangeArrowheads="1"/>
          </p:cNvSpPr>
          <p:nvPr/>
        </p:nvSpPr>
        <p:spPr bwMode="auto">
          <a:xfrm>
            <a:off x="92319" y="2991164"/>
            <a:ext cx="95367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altLang="ru-RU" sz="1600" dirty="0">
                <a:solidFill>
                  <a:srgbClr val="C00000"/>
                </a:solidFill>
              </a:rPr>
              <a:t>пункт 1 статья 18   </a:t>
            </a:r>
            <a:r>
              <a:rPr lang="ru-RU" altLang="ru-RU" sz="1600" dirty="0">
                <a:solidFill>
                  <a:srgbClr val="002060"/>
                </a:solidFill>
              </a:rPr>
              <a:t>«Страховщик имеет право: </a:t>
            </a:r>
            <a:r>
              <a:rPr lang="ru-RU" altLang="ru-RU" sz="1600" dirty="0">
                <a:solidFill>
                  <a:srgbClr val="C00000"/>
                </a:solidFill>
              </a:rPr>
              <a:t>подпункт 7 ...</a:t>
            </a:r>
            <a:r>
              <a:rPr lang="ru-RU" altLang="ru-RU" sz="1600" dirty="0">
                <a:solidFill>
                  <a:srgbClr val="002060"/>
                </a:solidFill>
              </a:rPr>
              <a:t>проводить проверки правильности исчисления, своевременности и полноты уплаты (перечисления) страховых взносов страхователями, правильности подтверждения страхователями основного вида экономической деятельности, а также проверки полноты и достоверности представляемых страхователем сведений и документов, необходимых для назначения и выплаты обеспечения по страхованию, для принятия решения о финансовом обеспечении расходов страхователя на предупредительные меры по сокращению производственного травматизма и профессиональных заболеваний работников и санаторно-курортное лечение работников, занятых на работах с вредными и (или) опасными производственными факторами, требовать и получать от страхователей необходимые документы и объяснения по вопросам, возникающим в ходе проверок; </a:t>
            </a:r>
          </a:p>
          <a:p>
            <a:pPr algn="just">
              <a:spcBef>
                <a:spcPts val="1200"/>
              </a:spcBef>
            </a:pPr>
            <a:r>
              <a:rPr lang="ru-RU" altLang="ru-RU" sz="1600" dirty="0">
                <a:solidFill>
                  <a:srgbClr val="C00000"/>
                </a:solidFill>
              </a:rPr>
              <a:t>подпункт 8 ..</a:t>
            </a:r>
            <a:r>
              <a:rPr lang="ru-RU" altLang="ru-RU" sz="1600" dirty="0">
                <a:solidFill>
                  <a:srgbClr val="002060"/>
                </a:solidFill>
              </a:rPr>
              <a:t>требовать от страхователей документы, служащие основанием для исчисления и уплаты (перечисления) страховых взносов, ...., для принятия решения о финансовом обеспечении расходов страхователя на предупредительные меры по сокращению производственного травматизма и профессиональных заболеваний работников и санаторно-курортное лечение работников, занятых на работах с вредными и (или) опасными производственными факторами, …;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3650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1524000" y="-1523999"/>
            <a:ext cx="6858000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4471" y="2282562"/>
            <a:ext cx="9399494" cy="30186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0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F838A6-6E84-46EC-B01E-5D5FE4F4A62D}"/>
              </a:ext>
            </a:extLst>
          </p:cNvPr>
          <p:cNvSpPr txBox="1"/>
          <p:nvPr/>
        </p:nvSpPr>
        <p:spPr>
          <a:xfrm>
            <a:off x="416494" y="1127626"/>
            <a:ext cx="907301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SzPct val="100000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предупредительных мер (далее – ФОПМ) осуществляется в пределах бюджетных ассигнований, предусмотренных бюджетом Фонда на текущий год.</a:t>
            </a:r>
          </a:p>
          <a:p>
            <a:pPr algn="just" eaLnBrk="1" hangingPunct="1">
              <a:buSzPct val="100000"/>
            </a:pP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002060"/>
              </a:buClr>
              <a:buSzPct val="100000"/>
              <a:buFont typeface="Arial" panose="020B0604020202020204" pitchFamily="34" charset="0"/>
              <a:buChar char="-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ФОПМ осуществляется страхователем </a:t>
            </a:r>
            <a:r>
              <a:rPr lang="ru-RU" alt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собственных средств с последующим возмещением произведенных им расходов </a:t>
            </a: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бюджета Фонда в пределах суммы</a:t>
            </a:r>
            <a:r>
              <a:rPr lang="ru-RU" alt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согласованной с территориальным органом Фонда, но не более суммы страховых взносов </a:t>
            </a: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обязательное социальное страхование от несчастных случаев на производстве и профессиональных заболеваний (далее страховых взносов на НС и ПЗ), начисленных страхователем за текущий финансовый год, за вычетом расходов, произведенных в этом году на пособия по временной нетрудоспособности в связи с </a:t>
            </a:r>
            <a:r>
              <a:rPr lang="ru-RU" altLang="ru-RU" sz="1400" b="1" dirty="0" err="1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НСиПЗ</a:t>
            </a: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оплату дополнительного отпуска застрахованного лица (сверх ежегодного оплачиваемого отпуска). </a:t>
            </a:r>
          </a:p>
          <a:p>
            <a:pPr algn="just" eaLnBrk="1" hangingPunct="1">
              <a:buSzPct val="100000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Страхователь направляет на ФОПМ до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процентов сумм страховых взносов </a:t>
            </a: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НС и ПЗ, начисленных в предшествующем календарном году (за вычетом расходов на выплату пособий по временной нетрудоспособности и оплату дополнительного отпуска, произведенных в предшествующем календарном году). </a:t>
            </a:r>
          </a:p>
          <a:p>
            <a:pPr algn="just" eaLnBrk="1" hangingPunct="1"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Объем средств, направляемых на указанные цели, </a:t>
            </a:r>
            <a:r>
              <a:rPr lang="ru-RU" alt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увеличен до 30 процентов сумм страховых взносов</a:t>
            </a: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начисленных им за предшествующий календарный год (за вычетом расходов на выплату пособий по временной нетрудоспособности и оплату дополнительного отпуска, произведенных в предшествующем календарном году), </a:t>
            </a:r>
            <a:r>
              <a:rPr lang="ru-RU" alt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условии направления страхователем дополнительного объема средств на санаторно-курортное лечение работников не ранее чем за пять лет до достижения ими возраста, дающего право на назначение страховой пенсии по старости в соответствии с пенсионным законодательством.</a:t>
            </a:r>
            <a:r>
              <a:rPr lang="ru-RU" alt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1547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76" y="1029198"/>
            <a:ext cx="15208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301578" y="1391310"/>
            <a:ext cx="820352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endParaRPr lang="ru-RU" alt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страхователи с численностью работающих до 100 человек не использовали право на финансовое обеспечение предупредительных мер по сокращению производственного травматизма и профессиональных заболеваний в предшествующие три года, объем средств  на финансовое обеспечение указанных мер рассчитывается исходя из отчетных данных за три последовательных календарных года, предшествующих текущему финансовому году.</a:t>
            </a:r>
          </a:p>
        </p:txBody>
      </p:sp>
    </p:spTree>
    <p:extLst>
      <p:ext uri="{BB962C8B-B14F-4D97-AF65-F5344CB8AC3E}">
        <p14:creationId xmlns:p14="http://schemas.microsoft.com/office/powerpoint/2010/main" xmlns="" val="202277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32527" y="1127626"/>
            <a:ext cx="864096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472" y="1127626"/>
            <a:ext cx="9412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B8F"/>
                </a:solidFill>
                <a:latin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7B8F"/>
                </a:solidFill>
                <a:latin typeface="Times New Roman" panose="02020603050405020304" pitchFamily="18" charset="0"/>
              </a:rPr>
              <a:t>асчет </a:t>
            </a:r>
            <a:r>
              <a:rPr lang="ru-RU" b="1" dirty="0">
                <a:solidFill>
                  <a:srgbClr val="007B8F"/>
                </a:solidFill>
                <a:latin typeface="Times New Roman" panose="02020603050405020304" pitchFamily="18" charset="0"/>
              </a:rPr>
              <a:t>предельного объема средств, который может быть </a:t>
            </a:r>
            <a:r>
              <a:rPr lang="ru-RU" b="1" dirty="0" smtClean="0">
                <a:solidFill>
                  <a:srgbClr val="007B8F"/>
                </a:solidFill>
                <a:latin typeface="Times New Roman" panose="02020603050405020304" pitchFamily="18" charset="0"/>
              </a:rPr>
              <a:t>направлен</a:t>
            </a:r>
            <a:br>
              <a:rPr lang="ru-RU" b="1" dirty="0" smtClean="0">
                <a:solidFill>
                  <a:srgbClr val="007B8F"/>
                </a:solidFill>
                <a:latin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B8F"/>
                </a:solidFill>
                <a:latin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7B8F"/>
                </a:solidFill>
                <a:latin typeface="Times New Roman" panose="02020603050405020304" pitchFamily="18" charset="0"/>
              </a:rPr>
              <a:t>финансирование предупредительных мер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172" y="2378674"/>
            <a:ext cx="1842508" cy="2652584"/>
          </a:xfrm>
          <a:prstGeom prst="roundRect">
            <a:avLst/>
          </a:prstGeom>
          <a:solidFill>
            <a:srgbClr val="007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Предельный объем средств на </a:t>
            </a:r>
            <a:r>
              <a:rPr lang="ru-RU" sz="1600" dirty="0" err="1" smtClean="0"/>
              <a:t>финансиро-вание</a:t>
            </a:r>
            <a:r>
              <a:rPr lang="ru-RU" sz="1600" dirty="0" smtClean="0"/>
              <a:t> предупреди-тельных </a:t>
            </a:r>
            <a:r>
              <a:rPr lang="ru-RU" sz="1600" dirty="0"/>
              <a:t>мер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7732" y="2380733"/>
            <a:ext cx="1657687" cy="2652583"/>
          </a:xfrm>
          <a:prstGeom prst="roundRect">
            <a:avLst/>
          </a:prstGeom>
          <a:solidFill>
            <a:srgbClr val="007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Оплата отпусков за период </a:t>
            </a:r>
            <a:r>
              <a:rPr lang="ru-RU" sz="1400" dirty="0" smtClean="0"/>
              <a:t>лечения</a:t>
            </a:r>
            <a:br>
              <a:rPr lang="ru-RU" sz="1400" dirty="0" smtClean="0"/>
            </a:br>
            <a:r>
              <a:rPr lang="ru-RU" sz="1400" dirty="0" smtClean="0"/>
              <a:t>и проезда</a:t>
            </a:r>
            <a:br>
              <a:rPr lang="ru-RU" sz="1400" dirty="0" smtClean="0"/>
            </a:br>
            <a:r>
              <a:rPr lang="ru-RU" sz="1400" dirty="0" smtClean="0"/>
              <a:t>к </a:t>
            </a:r>
            <a:r>
              <a:rPr lang="ru-RU" sz="1400" dirty="0"/>
              <a:t>месту лечения и обратно сверх ежегодно оплачиваемых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01752" y="2378514"/>
            <a:ext cx="1540784" cy="2652584"/>
          </a:xfrm>
          <a:prstGeom prst="roundRect">
            <a:avLst/>
          </a:prstGeom>
          <a:solidFill>
            <a:srgbClr val="007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20 (30)%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77478" y="2388972"/>
            <a:ext cx="1219200" cy="2644344"/>
          </a:xfrm>
          <a:prstGeom prst="roundRect">
            <a:avLst/>
          </a:prstGeom>
          <a:solidFill>
            <a:srgbClr val="007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Взносы </a:t>
            </a:r>
            <a:endParaRPr lang="ru-RU" sz="1400" dirty="0" smtClean="0"/>
          </a:p>
          <a:p>
            <a:pPr algn="ctr"/>
            <a:r>
              <a:rPr lang="ru-RU" sz="1400" dirty="0" smtClean="0"/>
              <a:t>"</a:t>
            </a:r>
            <a:r>
              <a:rPr lang="ru-RU" sz="1400" dirty="0"/>
              <a:t>на </a:t>
            </a:r>
            <a:r>
              <a:rPr lang="ru-RU" sz="1400" dirty="0" smtClean="0"/>
              <a:t>травма-</a:t>
            </a:r>
            <a:r>
              <a:rPr lang="ru-RU" sz="1400" dirty="0" err="1" smtClean="0"/>
              <a:t>тизм</a:t>
            </a:r>
            <a:r>
              <a:rPr lang="ru-RU" sz="1400" dirty="0"/>
              <a:t>"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4341" y="2397212"/>
            <a:ext cx="1558781" cy="2652584"/>
          </a:xfrm>
          <a:prstGeom prst="roundRect">
            <a:avLst/>
          </a:prstGeom>
          <a:solidFill>
            <a:srgbClr val="007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Пособия</a:t>
            </a:r>
            <a:br>
              <a:rPr lang="ru-RU" sz="1400" dirty="0" smtClean="0"/>
            </a:br>
            <a:r>
              <a:rPr lang="ru-RU" sz="1400" dirty="0" smtClean="0"/>
              <a:t>по </a:t>
            </a:r>
            <a:r>
              <a:rPr lang="ru-RU" sz="1400" dirty="0"/>
              <a:t>временной </a:t>
            </a:r>
            <a:r>
              <a:rPr lang="ru-RU" sz="1400" dirty="0" err="1" smtClean="0"/>
              <a:t>нетрудоспо-собности</a:t>
            </a:r>
            <a:endParaRPr lang="ru-RU" sz="1400" dirty="0" smtClean="0"/>
          </a:p>
          <a:p>
            <a:pPr algn="ctr"/>
            <a:r>
              <a:rPr lang="ru-RU" sz="1400" dirty="0" smtClean="0"/>
              <a:t>в связи</a:t>
            </a:r>
          </a:p>
          <a:p>
            <a:pPr algn="ctr"/>
            <a:r>
              <a:rPr lang="ru-RU" sz="1400" dirty="0" smtClean="0"/>
              <a:t>с </a:t>
            </a:r>
            <a:r>
              <a:rPr lang="ru-RU" sz="1400" dirty="0" err="1" smtClean="0"/>
              <a:t>производствен-ным</a:t>
            </a:r>
            <a:r>
              <a:rPr lang="ru-RU" sz="1400" dirty="0" smtClean="0"/>
              <a:t> </a:t>
            </a:r>
            <a:r>
              <a:rPr lang="ru-RU" sz="1400" dirty="0"/>
              <a:t>травматизмом </a:t>
            </a:r>
          </a:p>
        </p:txBody>
      </p:sp>
      <p:sp>
        <p:nvSpPr>
          <p:cNvPr id="14" name="Равно 13"/>
          <p:cNvSpPr/>
          <p:nvPr/>
        </p:nvSpPr>
        <p:spPr>
          <a:xfrm>
            <a:off x="2004570" y="3464009"/>
            <a:ext cx="416187" cy="469557"/>
          </a:xfrm>
          <a:prstGeom prst="mathEqual">
            <a:avLst/>
          </a:prstGeom>
          <a:solidFill>
            <a:srgbClr val="007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Двойные круглые скобки 14"/>
          <p:cNvSpPr/>
          <p:nvPr/>
        </p:nvSpPr>
        <p:spPr>
          <a:xfrm>
            <a:off x="2405899" y="3266303"/>
            <a:ext cx="5535378" cy="914400"/>
          </a:xfrm>
          <a:prstGeom prst="bracketPair">
            <a:avLst/>
          </a:prstGeom>
          <a:ln>
            <a:solidFill>
              <a:srgbClr val="007B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3760412" y="3464009"/>
            <a:ext cx="314919" cy="457200"/>
          </a:xfrm>
          <a:prstGeom prst="mathMinus">
            <a:avLst/>
          </a:prstGeom>
          <a:solidFill>
            <a:srgbClr val="007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5763457" y="3464009"/>
            <a:ext cx="314919" cy="457200"/>
          </a:xfrm>
          <a:prstGeom prst="mathMinus">
            <a:avLst/>
          </a:prstGeom>
          <a:solidFill>
            <a:srgbClr val="007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7821105" y="3525555"/>
            <a:ext cx="351693" cy="334108"/>
          </a:xfrm>
          <a:prstGeom prst="mathMultiply">
            <a:avLst/>
          </a:prstGeom>
          <a:solidFill>
            <a:srgbClr val="007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7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8100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20750" y="0"/>
            <a:ext cx="86042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81000" y="1772130"/>
            <a:ext cx="1763688" cy="432048"/>
          </a:xfrm>
          <a:prstGeom prst="rect">
            <a:avLst/>
          </a:prstGeom>
          <a:solidFill>
            <a:srgbClr val="007B8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</a:rPr>
              <a:t>Пункт 4 Правил: 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992560" y="2204178"/>
            <a:ext cx="835292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4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>
                <a:solidFill>
                  <a:srgbClr val="007B8F"/>
                </a:solidFill>
                <a:latin typeface="Calibri" pitchFamily="34" charset="0"/>
              </a:rPr>
              <a:t>Заявление представляется в  территориальный орган Фонда </a:t>
            </a:r>
          </a:p>
          <a:p>
            <a:pPr algn="ctr">
              <a:spcBef>
                <a:spcPts val="4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>
                <a:solidFill>
                  <a:srgbClr val="007B8F"/>
                </a:solidFill>
                <a:latin typeface="Calibri" pitchFamily="34" charset="0"/>
              </a:rPr>
              <a:t>(по месту регистрации страхователя) </a:t>
            </a:r>
            <a:r>
              <a:rPr lang="ru-RU" altLang="ru-RU" sz="1600" u="sng" dirty="0">
                <a:solidFill>
                  <a:srgbClr val="C00000"/>
                </a:solidFill>
                <a:latin typeface="Calibri" pitchFamily="34" charset="0"/>
              </a:rPr>
              <a:t>до 1 августа текущего календарного года</a:t>
            </a:r>
            <a:r>
              <a:rPr lang="ru-RU" altLang="ru-RU" sz="1600" b="1" u="sng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632520" y="1268761"/>
            <a:ext cx="871296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 smtClean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</a:t>
            </a:r>
            <a:r>
              <a:rPr lang="ru-RU" altLang="ru-RU" sz="1600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предупредительных мер носит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заявительный 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</a:t>
            </a: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667035" y="2995579"/>
            <a:ext cx="8643938" cy="3294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>
                <a:srgbClr val="C00000"/>
              </a:buClr>
              <a:buSzPct val="100000"/>
              <a:buFont typeface="Calibri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altLang="ru-RU" sz="1600" dirty="0" smtClean="0">
                <a:solidFill>
                  <a:srgbClr val="007B8F"/>
                </a:solidFill>
                <a:latin typeface="Calibri" pitchFamily="34" charset="0"/>
              </a:rPr>
              <a:t>страхователь</a:t>
            </a:r>
            <a:r>
              <a:rPr lang="ru-RU" altLang="ru-RU" sz="1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или обособленное подразделение страхователя, зарегистрированное в соответствии с подпунктом 2 пункта 1 статьи 6 </a:t>
            </a:r>
            <a:r>
              <a:rPr lang="ru-RU" altLang="ru-RU" sz="1600" dirty="0" smtClean="0">
                <a:solidFill>
                  <a:srgbClr val="C00000"/>
                </a:solidFill>
                <a:latin typeface="Calibri" pitchFamily="34" charset="0"/>
              </a:rPr>
              <a:t>Федерального закона </a:t>
            </a: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от </a:t>
            </a:r>
            <a:r>
              <a:rPr lang="ru-RU" altLang="ru-RU" sz="1600" dirty="0" smtClean="0">
                <a:solidFill>
                  <a:srgbClr val="C00000"/>
                </a:solidFill>
                <a:latin typeface="Calibri" pitchFamily="34" charset="0"/>
              </a:rPr>
              <a:t>24.07.1998 </a:t>
            </a: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№ 125-ФЗ обращается </a:t>
            </a:r>
            <a:r>
              <a:rPr lang="ru-RU" altLang="ru-RU" sz="1600" dirty="0">
                <a:solidFill>
                  <a:srgbClr val="007B8F"/>
                </a:solidFill>
                <a:latin typeface="Calibri" pitchFamily="34" charset="0"/>
              </a:rPr>
              <a:t>в территориальный орган Фонда по месту своей регистрации, с полным комплектом документов (копии документов), обосновывающим необходимость финансового обеспечения предупредительных мер. </a:t>
            </a:r>
          </a:p>
          <a:p>
            <a:pPr algn="just">
              <a:buClr>
                <a:srgbClr val="C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С заявлением представляются:</a:t>
            </a:r>
          </a:p>
          <a:p>
            <a:pPr algn="just">
              <a:buClr>
                <a:srgbClr val="C00000"/>
              </a:buClr>
              <a:buSzPct val="100000"/>
              <a:buFont typeface="Calibri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7B8F"/>
                </a:solidFill>
                <a:latin typeface="Calibri" pitchFamily="34" charset="0"/>
              </a:rPr>
              <a:t>  план финансового обеспечения предупредительных мер в текущем календарном году</a:t>
            </a:r>
          </a:p>
          <a:p>
            <a:pPr algn="just">
              <a:buClr>
                <a:srgbClr val="C00000"/>
              </a:buClr>
              <a:buSzPct val="100000"/>
              <a:buFont typeface="Calibri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7B8F"/>
                </a:solidFill>
                <a:latin typeface="Calibri" pitchFamily="34" charset="0"/>
              </a:rPr>
              <a:t>  копия перечня мероприятий по улучшению условий и охраны труда работников, разработанного по результатам проведения специальной оценки условий труда,</a:t>
            </a:r>
          </a:p>
          <a:p>
            <a:pPr algn="just">
              <a:buClr>
                <a:srgbClr val="C00000"/>
              </a:buClr>
              <a:buSzPct val="100000"/>
              <a:buFont typeface="Calibri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7B8F"/>
                </a:solidFill>
                <a:latin typeface="Calibri" pitchFamily="34" charset="0"/>
              </a:rPr>
              <a:t>  и (или) копия (выписка из) коллективного договора (соглашения по охране труда между работодателем и представительным органом работников)</a:t>
            </a:r>
          </a:p>
          <a:p>
            <a:pPr algn="just">
              <a:buClr>
                <a:srgbClr val="C00000"/>
              </a:buClr>
              <a:buSzPct val="100000"/>
              <a:buFont typeface="Calibri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7B8F"/>
                </a:solidFill>
                <a:latin typeface="Calibri" pitchFamily="34" charset="0"/>
              </a:rPr>
              <a:t> документы (копии документов), обосновывающие необходимость финансового обеспечения предупредительных мер</a:t>
            </a: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52980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492324" y="1383044"/>
            <a:ext cx="4274831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ru-RU" alt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СОХРАНЕНИЯ ЗДОРОВЬЯ РАБОТНИКОВ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Периодические медицинские осмотры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индивидуальной защиты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Санаторно-курортное лечение:</a:t>
            </a:r>
          </a:p>
          <a:p>
            <a:pPr algn="ctr">
              <a:spcBef>
                <a:spcPts val="600"/>
              </a:spcBef>
            </a:pPr>
            <a:r>
              <a:rPr lang="ru-RU" altLang="ru-RU" sz="1400" b="1" dirty="0" err="1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вредников</a:t>
            </a: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b="1" dirty="0" err="1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предпенсионеров</a:t>
            </a: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пенсионеров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Лечебно – профилактическое питание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аптечек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 контроля (</a:t>
            </a:r>
            <a:r>
              <a:rPr lang="ru-RU" altLang="ru-RU" sz="1400" b="1" dirty="0" err="1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тахографы</a:t>
            </a: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 для определения наличия и уровня содержания алкоголя (</a:t>
            </a:r>
            <a:r>
              <a:rPr lang="ru-RU" altLang="ru-RU" sz="1400" b="1" dirty="0" err="1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алкотестеры</a:t>
            </a:r>
            <a:r>
              <a:rPr lang="ru-RU" altLang="ru-RU" sz="1400" b="1" dirty="0" smtClean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ru-RU" altLang="ru-RU" sz="1400" b="1" dirty="0" smtClean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 smtClean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altLang="ru-RU" sz="1400" b="1" dirty="0" err="1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психоактивных</a:t>
            </a: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веществ в моче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по охране труда, и (или) по вопросам безопасного ведения работ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Приборы, устройства предназначенные для мониторинга на рабочем месте состояния здоровья работника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04726" y="1248899"/>
            <a:ext cx="2665480" cy="535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ru-RU" alt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УСЛОВИЙ ТРУДА</a:t>
            </a:r>
          </a:p>
          <a:p>
            <a:pPr algn="ctr">
              <a:lnSpc>
                <a:spcPts val="26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Специальная оценка условий труда</a:t>
            </a:r>
          </a:p>
          <a:p>
            <a:pPr algn="ctr">
              <a:lnSpc>
                <a:spcPts val="2100"/>
              </a:lnSpc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 по приведению уровней воздействия вредных факторов в соответствие с гос</a:t>
            </a:r>
            <a:r>
              <a:rPr lang="ru-RU" altLang="ru-RU" sz="1400" b="1" dirty="0" smtClean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1400" b="1" dirty="0" smtClean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нормами</a:t>
            </a:r>
            <a:endParaRPr lang="ru-RU" altLang="ru-RU" sz="1400" b="1" dirty="0">
              <a:solidFill>
                <a:srgbClr val="007B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100"/>
              </a:lnSpc>
              <a:buFont typeface="Wingdings" pitchFamily="2" charset="2"/>
              <a:buChar char="ü"/>
            </a:pPr>
            <a:endParaRPr lang="ru-RU" altLang="ru-RU" sz="1400" b="1" dirty="0">
              <a:solidFill>
                <a:srgbClr val="007B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1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Приборы, устройства предназначенные для обеспечения безопасности</a:t>
            </a:r>
          </a:p>
          <a:p>
            <a:pPr algn="ctr">
              <a:lnSpc>
                <a:spcPts val="24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7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Приборы, устройства обеспечивающих обучение по вопросам безопасного ведения работ</a:t>
            </a: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2823612" y="1243774"/>
            <a:ext cx="3084462" cy="2029855"/>
            <a:chOff x="1248229" y="3752570"/>
            <a:chExt cx="6633029" cy="227330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248229" y="3752570"/>
              <a:ext cx="6633029" cy="22733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ltGray">
            <a:xfrm>
              <a:off x="1595871" y="3884333"/>
              <a:ext cx="5937743" cy="17305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lnTo>
                    <a:pt x="10056" y="108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29274" y="3412898"/>
            <a:ext cx="2832206" cy="278537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</a:t>
            </a:r>
          </a:p>
          <a:p>
            <a:pPr algn="ctr">
              <a:lnSpc>
                <a:spcPts val="2100"/>
              </a:lnSpc>
              <a:defRPr/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созданию на рабочих местах условий труда, соответствующих требованиям безопасности, отвечающих санитарно-гигиеническим нормам и мероприятий максимально </a:t>
            </a:r>
          </a:p>
          <a:p>
            <a:pPr algn="ctr">
              <a:lnSpc>
                <a:spcPts val="2100"/>
              </a:lnSpc>
              <a:defRPr/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сохраняющих жизнь и </a:t>
            </a:r>
          </a:p>
          <a:p>
            <a:pPr algn="ctr">
              <a:lnSpc>
                <a:spcPts val="2100"/>
              </a:lnSpc>
              <a:defRPr/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 работников</a:t>
            </a:r>
          </a:p>
        </p:txBody>
      </p:sp>
      <p:pic>
        <p:nvPicPr>
          <p:cNvPr id="16" name="Рисунок 18"/>
          <p:cNvPicPr>
            <a:picLocks noChangeAspect="1" noChangeArrowheads="1"/>
          </p:cNvPicPr>
          <p:nvPr/>
        </p:nvPicPr>
        <p:blipFill>
          <a:blip r:embed="rId2" cstate="print"/>
          <a:srcRect l="40787" t="37338" r="32123" b="40422"/>
          <a:stretch>
            <a:fillRect/>
          </a:stretch>
        </p:blipFill>
        <p:spPr bwMode="auto">
          <a:xfrm>
            <a:off x="3366288" y="1786088"/>
            <a:ext cx="2210432" cy="150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D4FA993-9833-4771-A5A1-9B5F13E4DAAA}"/>
              </a:ext>
            </a:extLst>
          </p:cNvPr>
          <p:cNvSpPr/>
          <p:nvPr/>
        </p:nvSpPr>
        <p:spPr>
          <a:xfrm rot="16200000">
            <a:off x="4556963" y="-4167846"/>
            <a:ext cx="792088" cy="9505061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8" rIns="40234" bIns="20118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6230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3645</TotalTime>
  <Words>5013</Words>
  <Application>Microsoft Office PowerPoint</Application>
  <PresentationFormat>Лист A4 (210x297 мм)</PresentationFormat>
  <Paragraphs>402</Paragraphs>
  <Slides>42</Slides>
  <Notes>8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fikus</dc:creator>
  <cp:lastModifiedBy>sli</cp:lastModifiedBy>
  <cp:revision>82</cp:revision>
  <dcterms:created xsi:type="dcterms:W3CDTF">2022-09-01T16:29:11Z</dcterms:created>
  <dcterms:modified xsi:type="dcterms:W3CDTF">2023-07-12T08:36:38Z</dcterms:modified>
</cp:coreProperties>
</file>