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65" r:id="rId4"/>
    <p:sldId id="275" r:id="rId5"/>
    <p:sldId id="281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6" r:id="rId29"/>
    <p:sldId id="308" r:id="rId30"/>
    <p:sldId id="309" r:id="rId31"/>
    <p:sldId id="274" r:id="rId32"/>
  </p:sldIdLst>
  <p:sldSz cx="9906000" cy="6858000" type="A4"/>
  <p:notesSz cx="68580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5" d="100"/>
          <a:sy n="95" d="100"/>
        </p:scale>
        <p:origin x="-438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00E0E6-E7B1-44E1-81B4-F7B60E000475}" type="doc">
      <dgm:prSet loTypeId="urn:microsoft.com/office/officeart/2005/8/layout/target3" loCatId="relationship" qsTypeId="urn:microsoft.com/office/officeart/2005/8/quickstyle/3d1" qsCatId="3D" csTypeId="urn:microsoft.com/office/officeart/2005/8/colors/accent0_1" csCatId="mainScheme"/>
      <dgm:spPr/>
      <dgm:t>
        <a:bodyPr/>
        <a:lstStyle/>
        <a:p>
          <a:endParaRPr lang="ru-RU"/>
        </a:p>
      </dgm:t>
    </dgm:pt>
    <dgm:pt modelId="{83D9B183-2AF9-4E35-A03B-4EEA63F5338C}">
      <dgm:prSet/>
      <dgm:spPr/>
      <dgm:t>
        <a:bodyPr/>
        <a:lstStyle/>
        <a:p>
          <a:pPr rtl="0"/>
          <a:r>
            <a:rPr lang="ru-RU" dirty="0" smtClean="0"/>
            <a:t>Финансовое обеспечение предупредительных мер (далее – ФОПМ) осуществляется в пределах бюджетных ассигнований, предусмотренных бюджетом СФР на текущий год.</a:t>
          </a:r>
          <a:endParaRPr lang="ru-RU" dirty="0"/>
        </a:p>
      </dgm:t>
    </dgm:pt>
    <dgm:pt modelId="{10EC5FB5-62AA-4A7B-A8DD-CA0FC4EB84E9}" type="parTrans" cxnId="{04CD15A1-7423-4EF0-8B3F-DE0D96731545}">
      <dgm:prSet/>
      <dgm:spPr/>
      <dgm:t>
        <a:bodyPr/>
        <a:lstStyle/>
        <a:p>
          <a:endParaRPr lang="ru-RU"/>
        </a:p>
      </dgm:t>
    </dgm:pt>
    <dgm:pt modelId="{C2CA4E21-CDEC-4D4F-960A-B7FABC870753}" type="sibTrans" cxnId="{04CD15A1-7423-4EF0-8B3F-DE0D96731545}">
      <dgm:prSet/>
      <dgm:spPr/>
      <dgm:t>
        <a:bodyPr/>
        <a:lstStyle/>
        <a:p>
          <a:endParaRPr lang="ru-RU"/>
        </a:p>
      </dgm:t>
    </dgm:pt>
    <dgm:pt modelId="{C24AA62C-2AC2-4BF5-8555-7BB5E936DBE7}">
      <dgm:prSet/>
      <dgm:spPr/>
      <dgm:t>
        <a:bodyPr/>
        <a:lstStyle/>
        <a:p>
          <a:pPr rtl="0"/>
          <a:r>
            <a:rPr lang="ru-RU" smtClean="0"/>
            <a:t>ФОПМ осуществляется страхователем за счет собственных средств с последующим возмещением произведенных им расходов за счет бюджета СФР в пределах суммы, согласованной с Отделением СФР, но не более суммы страховых взносов на обязательное социальное страхование от несчастных случаев на производстве и профессиональных заболеваний (далее страховых взносов на НС и ПЗ), начисленных страхователем за текущий финансовый год, за вычетом расходов, произведенных в этом году на пособия по временной нетрудоспособности и оплату дополнительного отпуска застрахованного лица (сверх ежегодного оплачиваемого отпуска) в связи с НС и ПЗ. </a:t>
          </a:r>
          <a:endParaRPr lang="ru-RU"/>
        </a:p>
      </dgm:t>
    </dgm:pt>
    <dgm:pt modelId="{AA940CEE-896C-44F1-AA8E-897451F80635}" type="parTrans" cxnId="{396D8055-82DF-4100-8B52-BFF3D6E3BBBB}">
      <dgm:prSet/>
      <dgm:spPr/>
      <dgm:t>
        <a:bodyPr/>
        <a:lstStyle/>
        <a:p>
          <a:endParaRPr lang="ru-RU"/>
        </a:p>
      </dgm:t>
    </dgm:pt>
    <dgm:pt modelId="{59EBFB8F-88EE-4136-9E6A-79FB80EFF82D}" type="sibTrans" cxnId="{396D8055-82DF-4100-8B52-BFF3D6E3BBBB}">
      <dgm:prSet/>
      <dgm:spPr/>
      <dgm:t>
        <a:bodyPr/>
        <a:lstStyle/>
        <a:p>
          <a:endParaRPr lang="ru-RU"/>
        </a:p>
      </dgm:t>
    </dgm:pt>
    <dgm:pt modelId="{784A3CAF-5F64-480F-A75A-461F87BF0F59}">
      <dgm:prSet/>
      <dgm:spPr/>
      <dgm:t>
        <a:bodyPr/>
        <a:lstStyle/>
        <a:p>
          <a:pPr rtl="0"/>
          <a:r>
            <a:rPr lang="ru-RU" smtClean="0"/>
            <a:t>- Страхователь направляет на ФОПМ до 20 процентов сумм страховых взносов на НС и ПЗ, начисленных в предшествующем календарном году (за вычетом расходов на выплату пособий по временной нетрудоспособности и оплату дополнительного отпуска, произведенных в предшествующем календарном году). </a:t>
          </a:r>
          <a:endParaRPr lang="ru-RU"/>
        </a:p>
      </dgm:t>
    </dgm:pt>
    <dgm:pt modelId="{6581AE97-2C24-4FDE-A859-F9A0F356FE99}" type="parTrans" cxnId="{28F797B8-A45A-4C02-BAFE-C860568FE0F3}">
      <dgm:prSet/>
      <dgm:spPr/>
      <dgm:t>
        <a:bodyPr/>
        <a:lstStyle/>
        <a:p>
          <a:endParaRPr lang="ru-RU"/>
        </a:p>
      </dgm:t>
    </dgm:pt>
    <dgm:pt modelId="{A739B063-F6E2-457D-B5B3-3EECD1025EAD}" type="sibTrans" cxnId="{28F797B8-A45A-4C02-BAFE-C860568FE0F3}">
      <dgm:prSet/>
      <dgm:spPr/>
      <dgm:t>
        <a:bodyPr/>
        <a:lstStyle/>
        <a:p>
          <a:endParaRPr lang="ru-RU"/>
        </a:p>
      </dgm:t>
    </dgm:pt>
    <dgm:pt modelId="{42ECFF1F-D4D4-47E7-90B8-CCA011066820}">
      <dgm:prSet/>
      <dgm:spPr/>
      <dgm:t>
        <a:bodyPr/>
        <a:lstStyle/>
        <a:p>
          <a:pPr rtl="0"/>
          <a:r>
            <a:rPr lang="ru-RU" smtClean="0"/>
            <a:t>Объем средств, направляемых на указанные цели, может быть увеличен до 30 процентов сумм страховых взносов, начисленных им за предшествующий календарный год (за вычетом расходов на выплату пособий по временной нетрудоспособности и оплату дополнительного отпуска, произведенных в предшествующем календарном году), при условии направления страхователем дополнительного объема средств на санаторно-курортное лечение работников не ранее чем за пять лет до достижения ими возраста, дающего право на назначение страховой пенсии по старости в соответствии с пенсионным законодательством.</a:t>
          </a:r>
          <a:r>
            <a:rPr lang="ru-RU" i="1" smtClean="0"/>
            <a:t> </a:t>
          </a:r>
          <a:endParaRPr lang="ru-RU"/>
        </a:p>
      </dgm:t>
    </dgm:pt>
    <dgm:pt modelId="{FD04C655-F520-4E8D-9942-F5AE45B41A30}" type="parTrans" cxnId="{7CC92873-43C3-4E48-87B2-BFDCE65B5743}">
      <dgm:prSet/>
      <dgm:spPr/>
      <dgm:t>
        <a:bodyPr/>
        <a:lstStyle/>
        <a:p>
          <a:endParaRPr lang="ru-RU"/>
        </a:p>
      </dgm:t>
    </dgm:pt>
    <dgm:pt modelId="{C7AB56A9-43F0-4C3D-AD18-498552CDD648}" type="sibTrans" cxnId="{7CC92873-43C3-4E48-87B2-BFDCE65B5743}">
      <dgm:prSet/>
      <dgm:spPr/>
      <dgm:t>
        <a:bodyPr/>
        <a:lstStyle/>
        <a:p>
          <a:endParaRPr lang="ru-RU"/>
        </a:p>
      </dgm:t>
    </dgm:pt>
    <dgm:pt modelId="{486B517F-E20E-420C-978F-1A75A6C2BA13}" type="pres">
      <dgm:prSet presAssocID="{A900E0E6-E7B1-44E1-81B4-F7B60E00047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859F08-50EB-47C7-9DAD-BFE3A2FA083E}" type="pres">
      <dgm:prSet presAssocID="{83D9B183-2AF9-4E35-A03B-4EEA63F5338C}" presName="circle1" presStyleLbl="node1" presStyleIdx="0" presStyleCnt="4"/>
      <dgm:spPr/>
      <dgm:t>
        <a:bodyPr/>
        <a:lstStyle/>
        <a:p>
          <a:endParaRPr lang="ru-RU"/>
        </a:p>
      </dgm:t>
    </dgm:pt>
    <dgm:pt modelId="{452001DE-90A7-40F3-840E-CB56144F6EA8}" type="pres">
      <dgm:prSet presAssocID="{83D9B183-2AF9-4E35-A03B-4EEA63F5338C}" presName="space" presStyleCnt="0"/>
      <dgm:spPr/>
      <dgm:t>
        <a:bodyPr/>
        <a:lstStyle/>
        <a:p>
          <a:endParaRPr lang="ru-RU"/>
        </a:p>
      </dgm:t>
    </dgm:pt>
    <dgm:pt modelId="{5DE72ADA-44FC-4F6A-9D75-856D7492C6CE}" type="pres">
      <dgm:prSet presAssocID="{83D9B183-2AF9-4E35-A03B-4EEA63F5338C}" presName="rect1" presStyleLbl="alignAcc1" presStyleIdx="0" presStyleCnt="4" custLinFactNeighborY="-309"/>
      <dgm:spPr/>
      <dgm:t>
        <a:bodyPr/>
        <a:lstStyle/>
        <a:p>
          <a:endParaRPr lang="ru-RU"/>
        </a:p>
      </dgm:t>
    </dgm:pt>
    <dgm:pt modelId="{08251770-40EE-46B0-8CC1-8FCDAE165DFB}" type="pres">
      <dgm:prSet presAssocID="{C24AA62C-2AC2-4BF5-8555-7BB5E936DBE7}" presName="vertSpace2" presStyleLbl="node1" presStyleIdx="0" presStyleCnt="4"/>
      <dgm:spPr/>
      <dgm:t>
        <a:bodyPr/>
        <a:lstStyle/>
        <a:p>
          <a:endParaRPr lang="ru-RU"/>
        </a:p>
      </dgm:t>
    </dgm:pt>
    <dgm:pt modelId="{4D9417AA-B276-4CFE-8982-546AD2426FD1}" type="pres">
      <dgm:prSet presAssocID="{C24AA62C-2AC2-4BF5-8555-7BB5E936DBE7}" presName="circle2" presStyleLbl="node1" presStyleIdx="1" presStyleCnt="4"/>
      <dgm:spPr/>
      <dgm:t>
        <a:bodyPr/>
        <a:lstStyle/>
        <a:p>
          <a:endParaRPr lang="ru-RU"/>
        </a:p>
      </dgm:t>
    </dgm:pt>
    <dgm:pt modelId="{6249011A-2D13-4ACD-B014-3F5ECB5F6AA1}" type="pres">
      <dgm:prSet presAssocID="{C24AA62C-2AC2-4BF5-8555-7BB5E936DBE7}" presName="rect2" presStyleLbl="alignAcc1" presStyleIdx="1" presStyleCnt="4"/>
      <dgm:spPr/>
      <dgm:t>
        <a:bodyPr/>
        <a:lstStyle/>
        <a:p>
          <a:endParaRPr lang="ru-RU"/>
        </a:p>
      </dgm:t>
    </dgm:pt>
    <dgm:pt modelId="{60A2FF0D-90FE-4E8F-8601-253CEC6DAED8}" type="pres">
      <dgm:prSet presAssocID="{784A3CAF-5F64-480F-A75A-461F87BF0F59}" presName="vertSpace3" presStyleLbl="node1" presStyleIdx="1" presStyleCnt="4"/>
      <dgm:spPr/>
      <dgm:t>
        <a:bodyPr/>
        <a:lstStyle/>
        <a:p>
          <a:endParaRPr lang="ru-RU"/>
        </a:p>
      </dgm:t>
    </dgm:pt>
    <dgm:pt modelId="{4DEE721A-5FA1-4536-A694-F06C25CB847D}" type="pres">
      <dgm:prSet presAssocID="{784A3CAF-5F64-480F-A75A-461F87BF0F59}" presName="circle3" presStyleLbl="node1" presStyleIdx="2" presStyleCnt="4"/>
      <dgm:spPr/>
      <dgm:t>
        <a:bodyPr/>
        <a:lstStyle/>
        <a:p>
          <a:endParaRPr lang="ru-RU"/>
        </a:p>
      </dgm:t>
    </dgm:pt>
    <dgm:pt modelId="{764F8CFF-53E2-4CE4-AD82-6ACADE67E534}" type="pres">
      <dgm:prSet presAssocID="{784A3CAF-5F64-480F-A75A-461F87BF0F59}" presName="rect3" presStyleLbl="alignAcc1" presStyleIdx="2" presStyleCnt="4"/>
      <dgm:spPr/>
      <dgm:t>
        <a:bodyPr/>
        <a:lstStyle/>
        <a:p>
          <a:endParaRPr lang="ru-RU"/>
        </a:p>
      </dgm:t>
    </dgm:pt>
    <dgm:pt modelId="{8EB714AE-8B96-4B55-9396-30AA3D5ED26F}" type="pres">
      <dgm:prSet presAssocID="{42ECFF1F-D4D4-47E7-90B8-CCA011066820}" presName="vertSpace4" presStyleLbl="node1" presStyleIdx="2" presStyleCnt="4"/>
      <dgm:spPr/>
      <dgm:t>
        <a:bodyPr/>
        <a:lstStyle/>
        <a:p>
          <a:endParaRPr lang="ru-RU"/>
        </a:p>
      </dgm:t>
    </dgm:pt>
    <dgm:pt modelId="{97CCB1C3-8F37-45A5-AE51-2FED8E7C9A73}" type="pres">
      <dgm:prSet presAssocID="{42ECFF1F-D4D4-47E7-90B8-CCA011066820}" presName="circle4" presStyleLbl="node1" presStyleIdx="3" presStyleCnt="4"/>
      <dgm:spPr/>
      <dgm:t>
        <a:bodyPr/>
        <a:lstStyle/>
        <a:p>
          <a:endParaRPr lang="ru-RU"/>
        </a:p>
      </dgm:t>
    </dgm:pt>
    <dgm:pt modelId="{5F517B5E-458D-46AA-BEC1-8A8C20040D4A}" type="pres">
      <dgm:prSet presAssocID="{42ECFF1F-D4D4-47E7-90B8-CCA011066820}" presName="rect4" presStyleLbl="alignAcc1" presStyleIdx="3" presStyleCnt="4"/>
      <dgm:spPr/>
      <dgm:t>
        <a:bodyPr/>
        <a:lstStyle/>
        <a:p>
          <a:endParaRPr lang="ru-RU"/>
        </a:p>
      </dgm:t>
    </dgm:pt>
    <dgm:pt modelId="{AD0E2BD4-35F8-4C4D-8BBE-766F294211B2}" type="pres">
      <dgm:prSet presAssocID="{83D9B183-2AF9-4E35-A03B-4EEA63F5338C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B8ABC8-A2BE-4E93-981C-E130707878C3}" type="pres">
      <dgm:prSet presAssocID="{C24AA62C-2AC2-4BF5-8555-7BB5E936DBE7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82B7F4-1223-47F3-AEFD-8B996214E996}" type="pres">
      <dgm:prSet presAssocID="{784A3CAF-5F64-480F-A75A-461F87BF0F59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797933-EF59-4221-AA4C-84090D58806D}" type="pres">
      <dgm:prSet presAssocID="{42ECFF1F-D4D4-47E7-90B8-CCA011066820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8220C7-B81D-48F3-AAAA-E0A048A38E1E}" type="presOf" srcId="{A900E0E6-E7B1-44E1-81B4-F7B60E000475}" destId="{486B517F-E20E-420C-978F-1A75A6C2BA13}" srcOrd="0" destOrd="0" presId="urn:microsoft.com/office/officeart/2005/8/layout/target3"/>
    <dgm:cxn modelId="{04CD15A1-7423-4EF0-8B3F-DE0D96731545}" srcId="{A900E0E6-E7B1-44E1-81B4-F7B60E000475}" destId="{83D9B183-2AF9-4E35-A03B-4EEA63F5338C}" srcOrd="0" destOrd="0" parTransId="{10EC5FB5-62AA-4A7B-A8DD-CA0FC4EB84E9}" sibTransId="{C2CA4E21-CDEC-4D4F-960A-B7FABC870753}"/>
    <dgm:cxn modelId="{EB5B8CFF-F527-46C6-BCAF-64E3E9ADE8A0}" type="presOf" srcId="{42ECFF1F-D4D4-47E7-90B8-CCA011066820}" destId="{5F517B5E-458D-46AA-BEC1-8A8C20040D4A}" srcOrd="0" destOrd="0" presId="urn:microsoft.com/office/officeart/2005/8/layout/target3"/>
    <dgm:cxn modelId="{405C0B03-29AE-4E42-A0A9-C7DCABF17C0B}" type="presOf" srcId="{784A3CAF-5F64-480F-A75A-461F87BF0F59}" destId="{2A82B7F4-1223-47F3-AEFD-8B996214E996}" srcOrd="1" destOrd="0" presId="urn:microsoft.com/office/officeart/2005/8/layout/target3"/>
    <dgm:cxn modelId="{12DE04B1-DEB2-459F-A2E7-9C3621909B57}" type="presOf" srcId="{42ECFF1F-D4D4-47E7-90B8-CCA011066820}" destId="{1D797933-EF59-4221-AA4C-84090D58806D}" srcOrd="1" destOrd="0" presId="urn:microsoft.com/office/officeart/2005/8/layout/target3"/>
    <dgm:cxn modelId="{1F702610-E3F6-4F45-BDB1-B9CA998BA708}" type="presOf" srcId="{83D9B183-2AF9-4E35-A03B-4EEA63F5338C}" destId="{AD0E2BD4-35F8-4C4D-8BBE-766F294211B2}" srcOrd="1" destOrd="0" presId="urn:microsoft.com/office/officeart/2005/8/layout/target3"/>
    <dgm:cxn modelId="{CE237C09-19D8-47D4-BA44-3A915C279204}" type="presOf" srcId="{784A3CAF-5F64-480F-A75A-461F87BF0F59}" destId="{764F8CFF-53E2-4CE4-AD82-6ACADE67E534}" srcOrd="0" destOrd="0" presId="urn:microsoft.com/office/officeart/2005/8/layout/target3"/>
    <dgm:cxn modelId="{7CC92873-43C3-4E48-87B2-BFDCE65B5743}" srcId="{A900E0E6-E7B1-44E1-81B4-F7B60E000475}" destId="{42ECFF1F-D4D4-47E7-90B8-CCA011066820}" srcOrd="3" destOrd="0" parTransId="{FD04C655-F520-4E8D-9942-F5AE45B41A30}" sibTransId="{C7AB56A9-43F0-4C3D-AD18-498552CDD648}"/>
    <dgm:cxn modelId="{A7B64478-37FC-4F06-8874-2290DCF18B4C}" type="presOf" srcId="{83D9B183-2AF9-4E35-A03B-4EEA63F5338C}" destId="{5DE72ADA-44FC-4F6A-9D75-856D7492C6CE}" srcOrd="0" destOrd="0" presId="urn:microsoft.com/office/officeart/2005/8/layout/target3"/>
    <dgm:cxn modelId="{396D8055-82DF-4100-8B52-BFF3D6E3BBBB}" srcId="{A900E0E6-E7B1-44E1-81B4-F7B60E000475}" destId="{C24AA62C-2AC2-4BF5-8555-7BB5E936DBE7}" srcOrd="1" destOrd="0" parTransId="{AA940CEE-896C-44F1-AA8E-897451F80635}" sibTransId="{59EBFB8F-88EE-4136-9E6A-79FB80EFF82D}"/>
    <dgm:cxn modelId="{7DA18FEE-288C-4831-B25B-970A5C59E99B}" type="presOf" srcId="{C24AA62C-2AC2-4BF5-8555-7BB5E936DBE7}" destId="{6249011A-2D13-4ACD-B014-3F5ECB5F6AA1}" srcOrd="0" destOrd="0" presId="urn:microsoft.com/office/officeart/2005/8/layout/target3"/>
    <dgm:cxn modelId="{69D60F2F-565A-4746-8822-D0D0D3B66999}" type="presOf" srcId="{C24AA62C-2AC2-4BF5-8555-7BB5E936DBE7}" destId="{81B8ABC8-A2BE-4E93-981C-E130707878C3}" srcOrd="1" destOrd="0" presId="urn:microsoft.com/office/officeart/2005/8/layout/target3"/>
    <dgm:cxn modelId="{28F797B8-A45A-4C02-BAFE-C860568FE0F3}" srcId="{A900E0E6-E7B1-44E1-81B4-F7B60E000475}" destId="{784A3CAF-5F64-480F-A75A-461F87BF0F59}" srcOrd="2" destOrd="0" parTransId="{6581AE97-2C24-4FDE-A859-F9A0F356FE99}" sibTransId="{A739B063-F6E2-457D-B5B3-3EECD1025EAD}"/>
    <dgm:cxn modelId="{444C76C0-73C9-47A4-8799-516A7862AC2A}" type="presParOf" srcId="{486B517F-E20E-420C-978F-1A75A6C2BA13}" destId="{AA859F08-50EB-47C7-9DAD-BFE3A2FA083E}" srcOrd="0" destOrd="0" presId="urn:microsoft.com/office/officeart/2005/8/layout/target3"/>
    <dgm:cxn modelId="{C5FA27B0-4CD4-492F-9027-6CBCA75F556B}" type="presParOf" srcId="{486B517F-E20E-420C-978F-1A75A6C2BA13}" destId="{452001DE-90A7-40F3-840E-CB56144F6EA8}" srcOrd="1" destOrd="0" presId="urn:microsoft.com/office/officeart/2005/8/layout/target3"/>
    <dgm:cxn modelId="{E67E402A-8957-4C8C-BC5E-1DD79599DD8F}" type="presParOf" srcId="{486B517F-E20E-420C-978F-1A75A6C2BA13}" destId="{5DE72ADA-44FC-4F6A-9D75-856D7492C6CE}" srcOrd="2" destOrd="0" presId="urn:microsoft.com/office/officeart/2005/8/layout/target3"/>
    <dgm:cxn modelId="{52C7E79B-1C9A-406E-B578-2CA686ADFE9C}" type="presParOf" srcId="{486B517F-E20E-420C-978F-1A75A6C2BA13}" destId="{08251770-40EE-46B0-8CC1-8FCDAE165DFB}" srcOrd="3" destOrd="0" presId="urn:microsoft.com/office/officeart/2005/8/layout/target3"/>
    <dgm:cxn modelId="{D936778B-51E9-4322-9618-9A7D052F9C34}" type="presParOf" srcId="{486B517F-E20E-420C-978F-1A75A6C2BA13}" destId="{4D9417AA-B276-4CFE-8982-546AD2426FD1}" srcOrd="4" destOrd="0" presId="urn:microsoft.com/office/officeart/2005/8/layout/target3"/>
    <dgm:cxn modelId="{9C42A145-CD14-4EC6-88DA-5D8F72EBA031}" type="presParOf" srcId="{486B517F-E20E-420C-978F-1A75A6C2BA13}" destId="{6249011A-2D13-4ACD-B014-3F5ECB5F6AA1}" srcOrd="5" destOrd="0" presId="urn:microsoft.com/office/officeart/2005/8/layout/target3"/>
    <dgm:cxn modelId="{3DC5703E-C460-423D-A222-C392874E7F1E}" type="presParOf" srcId="{486B517F-E20E-420C-978F-1A75A6C2BA13}" destId="{60A2FF0D-90FE-4E8F-8601-253CEC6DAED8}" srcOrd="6" destOrd="0" presId="urn:microsoft.com/office/officeart/2005/8/layout/target3"/>
    <dgm:cxn modelId="{0B62CE09-C8EA-4547-B739-6B276AF0A229}" type="presParOf" srcId="{486B517F-E20E-420C-978F-1A75A6C2BA13}" destId="{4DEE721A-5FA1-4536-A694-F06C25CB847D}" srcOrd="7" destOrd="0" presId="urn:microsoft.com/office/officeart/2005/8/layout/target3"/>
    <dgm:cxn modelId="{C697D7FE-8174-403B-AA15-CE611732D0C9}" type="presParOf" srcId="{486B517F-E20E-420C-978F-1A75A6C2BA13}" destId="{764F8CFF-53E2-4CE4-AD82-6ACADE67E534}" srcOrd="8" destOrd="0" presId="urn:microsoft.com/office/officeart/2005/8/layout/target3"/>
    <dgm:cxn modelId="{41C1B48D-1058-453F-86A6-4273BBE4D18E}" type="presParOf" srcId="{486B517F-E20E-420C-978F-1A75A6C2BA13}" destId="{8EB714AE-8B96-4B55-9396-30AA3D5ED26F}" srcOrd="9" destOrd="0" presId="urn:microsoft.com/office/officeart/2005/8/layout/target3"/>
    <dgm:cxn modelId="{64D36E29-076D-4880-B1F1-C6FACF7DF3F1}" type="presParOf" srcId="{486B517F-E20E-420C-978F-1A75A6C2BA13}" destId="{97CCB1C3-8F37-45A5-AE51-2FED8E7C9A73}" srcOrd="10" destOrd="0" presId="urn:microsoft.com/office/officeart/2005/8/layout/target3"/>
    <dgm:cxn modelId="{4F38AB6D-F130-48FF-A8B4-3D26E897F51C}" type="presParOf" srcId="{486B517F-E20E-420C-978F-1A75A6C2BA13}" destId="{5F517B5E-458D-46AA-BEC1-8A8C20040D4A}" srcOrd="11" destOrd="0" presId="urn:microsoft.com/office/officeart/2005/8/layout/target3"/>
    <dgm:cxn modelId="{884EE1A0-EEA7-450A-B3F2-F5F90CDED1C3}" type="presParOf" srcId="{486B517F-E20E-420C-978F-1A75A6C2BA13}" destId="{AD0E2BD4-35F8-4C4D-8BBE-766F294211B2}" srcOrd="12" destOrd="0" presId="urn:microsoft.com/office/officeart/2005/8/layout/target3"/>
    <dgm:cxn modelId="{E9FC5A27-C94A-4BB4-9978-8CEE861853C1}" type="presParOf" srcId="{486B517F-E20E-420C-978F-1A75A6C2BA13}" destId="{81B8ABC8-A2BE-4E93-981C-E130707878C3}" srcOrd="13" destOrd="0" presId="urn:microsoft.com/office/officeart/2005/8/layout/target3"/>
    <dgm:cxn modelId="{7E990AF2-2DC3-4BD6-9469-778AFBEFEE6C}" type="presParOf" srcId="{486B517F-E20E-420C-978F-1A75A6C2BA13}" destId="{2A82B7F4-1223-47F3-AEFD-8B996214E996}" srcOrd="14" destOrd="0" presId="urn:microsoft.com/office/officeart/2005/8/layout/target3"/>
    <dgm:cxn modelId="{B22FC09E-70FC-4D5A-B5D8-E5813BB71D46}" type="presParOf" srcId="{486B517F-E20E-420C-978F-1A75A6C2BA13}" destId="{1D797933-EF59-4221-AA4C-84090D58806D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2529CD9-77FD-4D82-8EB5-AE2F1D4DB7A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3A6C93-0B1F-4577-8C29-ABBF90379E05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Руководители организации, заместители руководителя организации, руководители филиалов и их заместителей</a:t>
          </a:r>
          <a:endParaRPr lang="ru-RU" sz="1600" b="1" dirty="0"/>
        </a:p>
      </dgm:t>
    </dgm:pt>
    <dgm:pt modelId="{C03E7F16-FF81-4F22-B817-1393B4DAC31A}" type="parTrans" cxnId="{685F12CD-87BC-4C86-9680-4C88F6236F27}">
      <dgm:prSet/>
      <dgm:spPr/>
      <dgm:t>
        <a:bodyPr/>
        <a:lstStyle/>
        <a:p>
          <a:endParaRPr lang="ru-RU"/>
        </a:p>
      </dgm:t>
    </dgm:pt>
    <dgm:pt modelId="{5493903E-D928-4339-82F5-13E7155D0DBD}" type="sibTrans" cxnId="{685F12CD-87BC-4C86-9680-4C88F6236F27}">
      <dgm:prSet/>
      <dgm:spPr/>
      <dgm:t>
        <a:bodyPr/>
        <a:lstStyle/>
        <a:p>
          <a:endParaRPr lang="ru-RU"/>
        </a:p>
      </dgm:t>
    </dgm:pt>
    <dgm:pt modelId="{A6B668F1-E3E5-4788-A016-4213E3B1E38E}">
      <dgm:prSet phldrT="[Текст]"/>
      <dgm:spPr/>
      <dgm:t>
        <a:bodyPr/>
        <a:lstStyle/>
        <a:p>
          <a:r>
            <a: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Копии актов о возложении на них обязанности по охране труда</a:t>
          </a:r>
          <a:endParaRPr lang="ru-RU" dirty="0"/>
        </a:p>
      </dgm:t>
    </dgm:pt>
    <dgm:pt modelId="{64C361CF-952F-4C67-AEA8-9F473782752A}" type="parTrans" cxnId="{D438FC01-2BB9-4E3F-AC36-78E4390926E6}">
      <dgm:prSet/>
      <dgm:spPr/>
      <dgm:t>
        <a:bodyPr/>
        <a:lstStyle/>
        <a:p>
          <a:endParaRPr lang="ru-RU"/>
        </a:p>
      </dgm:t>
    </dgm:pt>
    <dgm:pt modelId="{CA6C4D20-21D5-4853-B9D1-21A3018C032E}" type="sibTrans" cxnId="{D438FC01-2BB9-4E3F-AC36-78E4390926E6}">
      <dgm:prSet/>
      <dgm:spPr/>
      <dgm:t>
        <a:bodyPr/>
        <a:lstStyle/>
        <a:p>
          <a:endParaRPr lang="ru-RU"/>
        </a:p>
      </dgm:t>
    </dgm:pt>
    <dgm:pt modelId="{45712B72-7799-476B-97BE-98D2F52071CB}">
      <dgm:prSet phldrT="[Текст]"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Руководители структурных подразделений и их заместителей, руководителей структурных подразделений филиала и их заместителей, специалистов по ОТ, работников, назначенных на </a:t>
          </a:r>
          <a:r>
            <a:rPr lang="ru-RU" b="1" dirty="0" err="1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микропредприятии</a:t>
          </a:r>
          <a:r>
            <a: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 страхователем для проведения проверки знания требований ОТ</a:t>
          </a:r>
          <a:endParaRPr lang="ru-RU" b="1" dirty="0"/>
        </a:p>
      </dgm:t>
    </dgm:pt>
    <dgm:pt modelId="{6195D22C-9B20-4826-A95A-6B867D2FC02D}" type="parTrans" cxnId="{4922FE08-2D89-4750-8CD8-B0087CDEE9DC}">
      <dgm:prSet/>
      <dgm:spPr/>
      <dgm:t>
        <a:bodyPr/>
        <a:lstStyle/>
        <a:p>
          <a:endParaRPr lang="ru-RU"/>
        </a:p>
      </dgm:t>
    </dgm:pt>
    <dgm:pt modelId="{941C038E-5CCA-427F-B0B6-4233ECF65186}" type="sibTrans" cxnId="{4922FE08-2D89-4750-8CD8-B0087CDEE9DC}">
      <dgm:prSet/>
      <dgm:spPr/>
      <dgm:t>
        <a:bodyPr/>
        <a:lstStyle/>
        <a:p>
          <a:endParaRPr lang="ru-RU"/>
        </a:p>
      </dgm:t>
    </dgm:pt>
    <dgm:pt modelId="{458E8351-F7F2-48A9-A341-DC2B4385A76E}">
      <dgm:prSet phldrT="[Текст]"/>
      <dgm:spPr/>
      <dgm:t>
        <a:bodyPr/>
        <a:lstStyle/>
        <a:p>
          <a:r>
            <a: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Копии актов о назначении на должность (приеме на работу) указанных категорий</a:t>
          </a:r>
          <a:endParaRPr lang="ru-RU" dirty="0"/>
        </a:p>
      </dgm:t>
    </dgm:pt>
    <dgm:pt modelId="{2616DF20-6454-4052-8E00-80B22206BB7D}" type="parTrans" cxnId="{55A064E4-498F-42DD-B0F1-4F2FA43C80EB}">
      <dgm:prSet/>
      <dgm:spPr/>
      <dgm:t>
        <a:bodyPr/>
        <a:lstStyle/>
        <a:p>
          <a:endParaRPr lang="ru-RU"/>
        </a:p>
      </dgm:t>
    </dgm:pt>
    <dgm:pt modelId="{B8D00AC3-4774-4177-91D0-C2BD5E3164DD}" type="sibTrans" cxnId="{55A064E4-498F-42DD-B0F1-4F2FA43C80EB}">
      <dgm:prSet/>
      <dgm:spPr/>
      <dgm:t>
        <a:bodyPr/>
        <a:lstStyle/>
        <a:p>
          <a:endParaRPr lang="ru-RU"/>
        </a:p>
      </dgm:t>
    </dgm:pt>
    <dgm:pt modelId="{ACD51A28-0B77-4E50-839A-252F08C69313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Работники организации, отнесенные к категории специалисты, работники рабочих профессий</a:t>
          </a:r>
          <a:endParaRPr lang="ru-RU" sz="1600" b="1" dirty="0"/>
        </a:p>
      </dgm:t>
    </dgm:pt>
    <dgm:pt modelId="{4F42BFBF-5162-4323-AD99-84C8A56169C0}" type="parTrans" cxnId="{4E43EC93-96F2-4F25-A869-C9655206E9F5}">
      <dgm:prSet/>
      <dgm:spPr/>
      <dgm:t>
        <a:bodyPr/>
        <a:lstStyle/>
        <a:p>
          <a:endParaRPr lang="ru-RU"/>
        </a:p>
      </dgm:t>
    </dgm:pt>
    <dgm:pt modelId="{2DD192C3-5D07-49C7-A68F-090CE5C9E53A}" type="sibTrans" cxnId="{4E43EC93-96F2-4F25-A869-C9655206E9F5}">
      <dgm:prSet/>
      <dgm:spPr/>
      <dgm:t>
        <a:bodyPr/>
        <a:lstStyle/>
        <a:p>
          <a:endParaRPr lang="ru-RU"/>
        </a:p>
      </dgm:t>
    </dgm:pt>
    <dgm:pt modelId="{AE1BAFAE-A249-471C-B644-76C876D55646}">
      <dgm:prSet/>
      <dgm:spPr/>
      <dgm:t>
        <a:bodyPr/>
        <a:lstStyle/>
        <a:p>
          <a:r>
            <a: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Копии локальных нормативных актов страхователя, определяющих отнесение работников к указанным категориям</a:t>
          </a:r>
          <a:endParaRPr lang="ru-RU" dirty="0"/>
        </a:p>
      </dgm:t>
    </dgm:pt>
    <dgm:pt modelId="{51189822-3387-47ED-A571-97A3D372E709}" type="parTrans" cxnId="{DDAA82AB-282E-45B3-99FE-765507ECB331}">
      <dgm:prSet/>
      <dgm:spPr/>
      <dgm:t>
        <a:bodyPr/>
        <a:lstStyle/>
        <a:p>
          <a:endParaRPr lang="ru-RU"/>
        </a:p>
      </dgm:t>
    </dgm:pt>
    <dgm:pt modelId="{2AB9F279-1CB6-426F-ACBF-428E88FB5F66}" type="sibTrans" cxnId="{DDAA82AB-282E-45B3-99FE-765507ECB331}">
      <dgm:prSet/>
      <dgm:spPr/>
      <dgm:t>
        <a:bodyPr/>
        <a:lstStyle/>
        <a:p>
          <a:endParaRPr lang="ru-RU"/>
        </a:p>
      </dgm:t>
    </dgm:pt>
    <dgm:pt modelId="{6B0826A5-B919-4AB9-8DCB-2AFD43A99011}" type="pres">
      <dgm:prSet presAssocID="{E2529CD9-77FD-4D82-8EB5-AE2F1D4DB7A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A8079F4-6E33-4C33-BBBE-66F81B123152}" type="pres">
      <dgm:prSet presAssocID="{B53A6C93-0B1F-4577-8C29-ABBF90379E05}" presName="linNode" presStyleCnt="0"/>
      <dgm:spPr/>
    </dgm:pt>
    <dgm:pt modelId="{761C8510-8812-4F90-B747-C412C6651CD1}" type="pres">
      <dgm:prSet presAssocID="{B53A6C93-0B1F-4577-8C29-ABBF90379E05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4E86B5-E047-4761-AB30-F0603B2A53C2}" type="pres">
      <dgm:prSet presAssocID="{B53A6C93-0B1F-4577-8C29-ABBF90379E05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5CD5C0-632C-4345-99D3-08989D3ED463}" type="pres">
      <dgm:prSet presAssocID="{5493903E-D928-4339-82F5-13E7155D0DBD}" presName="spacing" presStyleCnt="0"/>
      <dgm:spPr/>
    </dgm:pt>
    <dgm:pt modelId="{2FA2520D-8730-4C65-9ECC-2260765F09CC}" type="pres">
      <dgm:prSet presAssocID="{45712B72-7799-476B-97BE-98D2F52071CB}" presName="linNode" presStyleCnt="0"/>
      <dgm:spPr/>
    </dgm:pt>
    <dgm:pt modelId="{14B3D3E7-8AF1-4F5C-8E80-544A844F04AA}" type="pres">
      <dgm:prSet presAssocID="{45712B72-7799-476B-97BE-98D2F52071CB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AE09F-8E34-4E2B-AFD0-8794C2A0ABF5}" type="pres">
      <dgm:prSet presAssocID="{45712B72-7799-476B-97BE-98D2F52071CB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8EBD78-4793-4F18-9D94-803B8CA12773}" type="pres">
      <dgm:prSet presAssocID="{941C038E-5CCA-427F-B0B6-4233ECF65186}" presName="spacing" presStyleCnt="0"/>
      <dgm:spPr/>
    </dgm:pt>
    <dgm:pt modelId="{5968B8FE-7219-4807-B919-5B59700880CF}" type="pres">
      <dgm:prSet presAssocID="{ACD51A28-0B77-4E50-839A-252F08C69313}" presName="linNode" presStyleCnt="0"/>
      <dgm:spPr/>
    </dgm:pt>
    <dgm:pt modelId="{0E40E43E-44A0-4ECC-8F5E-BC1162BBCB8D}" type="pres">
      <dgm:prSet presAssocID="{ACD51A28-0B77-4E50-839A-252F08C69313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53CA11-A6E5-4E72-A6AA-4C83D83780FD}" type="pres">
      <dgm:prSet presAssocID="{ACD51A28-0B77-4E50-839A-252F08C69313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1BEE23-3E00-4970-8246-7E02243EC452}" type="presOf" srcId="{AE1BAFAE-A249-471C-B644-76C876D55646}" destId="{3253CA11-A6E5-4E72-A6AA-4C83D83780FD}" srcOrd="0" destOrd="0" presId="urn:microsoft.com/office/officeart/2005/8/layout/vList6"/>
    <dgm:cxn modelId="{DDAA82AB-282E-45B3-99FE-765507ECB331}" srcId="{ACD51A28-0B77-4E50-839A-252F08C69313}" destId="{AE1BAFAE-A249-471C-B644-76C876D55646}" srcOrd="0" destOrd="0" parTransId="{51189822-3387-47ED-A571-97A3D372E709}" sibTransId="{2AB9F279-1CB6-426F-ACBF-428E88FB5F66}"/>
    <dgm:cxn modelId="{ED40583E-2329-4F1F-8CB5-50D0514D306B}" type="presOf" srcId="{ACD51A28-0B77-4E50-839A-252F08C69313}" destId="{0E40E43E-44A0-4ECC-8F5E-BC1162BBCB8D}" srcOrd="0" destOrd="0" presId="urn:microsoft.com/office/officeart/2005/8/layout/vList6"/>
    <dgm:cxn modelId="{4E43EC93-96F2-4F25-A869-C9655206E9F5}" srcId="{E2529CD9-77FD-4D82-8EB5-AE2F1D4DB7A9}" destId="{ACD51A28-0B77-4E50-839A-252F08C69313}" srcOrd="2" destOrd="0" parTransId="{4F42BFBF-5162-4323-AD99-84C8A56169C0}" sibTransId="{2DD192C3-5D07-49C7-A68F-090CE5C9E53A}"/>
    <dgm:cxn modelId="{EF51E6CE-18C3-4E9A-B92B-17B4C9498A3A}" type="presOf" srcId="{45712B72-7799-476B-97BE-98D2F52071CB}" destId="{14B3D3E7-8AF1-4F5C-8E80-544A844F04AA}" srcOrd="0" destOrd="0" presId="urn:microsoft.com/office/officeart/2005/8/layout/vList6"/>
    <dgm:cxn modelId="{765AE7D8-900C-4A5D-ABD7-A75539E339D0}" type="presOf" srcId="{E2529CD9-77FD-4D82-8EB5-AE2F1D4DB7A9}" destId="{6B0826A5-B919-4AB9-8DCB-2AFD43A99011}" srcOrd="0" destOrd="0" presId="urn:microsoft.com/office/officeart/2005/8/layout/vList6"/>
    <dgm:cxn modelId="{A3150364-1F5E-4B5B-AC00-82AF11553331}" type="presOf" srcId="{458E8351-F7F2-48A9-A341-DC2B4385A76E}" destId="{3B0AE09F-8E34-4E2B-AFD0-8794C2A0ABF5}" srcOrd="0" destOrd="0" presId="urn:microsoft.com/office/officeart/2005/8/layout/vList6"/>
    <dgm:cxn modelId="{6F22AEFF-9C49-478F-8366-E9261D1D7919}" type="presOf" srcId="{A6B668F1-E3E5-4788-A016-4213E3B1E38E}" destId="{F44E86B5-E047-4761-AB30-F0603B2A53C2}" srcOrd="0" destOrd="0" presId="urn:microsoft.com/office/officeart/2005/8/layout/vList6"/>
    <dgm:cxn modelId="{685F12CD-87BC-4C86-9680-4C88F6236F27}" srcId="{E2529CD9-77FD-4D82-8EB5-AE2F1D4DB7A9}" destId="{B53A6C93-0B1F-4577-8C29-ABBF90379E05}" srcOrd="0" destOrd="0" parTransId="{C03E7F16-FF81-4F22-B817-1393B4DAC31A}" sibTransId="{5493903E-D928-4339-82F5-13E7155D0DBD}"/>
    <dgm:cxn modelId="{55A064E4-498F-42DD-B0F1-4F2FA43C80EB}" srcId="{45712B72-7799-476B-97BE-98D2F52071CB}" destId="{458E8351-F7F2-48A9-A341-DC2B4385A76E}" srcOrd="0" destOrd="0" parTransId="{2616DF20-6454-4052-8E00-80B22206BB7D}" sibTransId="{B8D00AC3-4774-4177-91D0-C2BD5E3164DD}"/>
    <dgm:cxn modelId="{F64EFE7C-9603-4034-8991-DCA62BF43DB6}" type="presOf" srcId="{B53A6C93-0B1F-4577-8C29-ABBF90379E05}" destId="{761C8510-8812-4F90-B747-C412C6651CD1}" srcOrd="0" destOrd="0" presId="urn:microsoft.com/office/officeart/2005/8/layout/vList6"/>
    <dgm:cxn modelId="{D438FC01-2BB9-4E3F-AC36-78E4390926E6}" srcId="{B53A6C93-0B1F-4577-8C29-ABBF90379E05}" destId="{A6B668F1-E3E5-4788-A016-4213E3B1E38E}" srcOrd="0" destOrd="0" parTransId="{64C361CF-952F-4C67-AEA8-9F473782752A}" sibTransId="{CA6C4D20-21D5-4853-B9D1-21A3018C032E}"/>
    <dgm:cxn modelId="{4922FE08-2D89-4750-8CD8-B0087CDEE9DC}" srcId="{E2529CD9-77FD-4D82-8EB5-AE2F1D4DB7A9}" destId="{45712B72-7799-476B-97BE-98D2F52071CB}" srcOrd="1" destOrd="0" parTransId="{6195D22C-9B20-4826-A95A-6B867D2FC02D}" sibTransId="{941C038E-5CCA-427F-B0B6-4233ECF65186}"/>
    <dgm:cxn modelId="{42519C08-6CB0-44E2-8C19-F28EF90F755B}" type="presParOf" srcId="{6B0826A5-B919-4AB9-8DCB-2AFD43A99011}" destId="{6A8079F4-6E33-4C33-BBBE-66F81B123152}" srcOrd="0" destOrd="0" presId="urn:microsoft.com/office/officeart/2005/8/layout/vList6"/>
    <dgm:cxn modelId="{2D611EDE-3125-46C7-B386-24616FD54F89}" type="presParOf" srcId="{6A8079F4-6E33-4C33-BBBE-66F81B123152}" destId="{761C8510-8812-4F90-B747-C412C6651CD1}" srcOrd="0" destOrd="0" presId="urn:microsoft.com/office/officeart/2005/8/layout/vList6"/>
    <dgm:cxn modelId="{E1933348-5264-4B61-8927-22AD15C95755}" type="presParOf" srcId="{6A8079F4-6E33-4C33-BBBE-66F81B123152}" destId="{F44E86B5-E047-4761-AB30-F0603B2A53C2}" srcOrd="1" destOrd="0" presId="urn:microsoft.com/office/officeart/2005/8/layout/vList6"/>
    <dgm:cxn modelId="{04C8F735-9A75-4C9D-9E78-A06E04D2400E}" type="presParOf" srcId="{6B0826A5-B919-4AB9-8DCB-2AFD43A99011}" destId="{205CD5C0-632C-4345-99D3-08989D3ED463}" srcOrd="1" destOrd="0" presId="urn:microsoft.com/office/officeart/2005/8/layout/vList6"/>
    <dgm:cxn modelId="{5590FE7D-62EE-4895-9432-766E29A0AA9F}" type="presParOf" srcId="{6B0826A5-B919-4AB9-8DCB-2AFD43A99011}" destId="{2FA2520D-8730-4C65-9ECC-2260765F09CC}" srcOrd="2" destOrd="0" presId="urn:microsoft.com/office/officeart/2005/8/layout/vList6"/>
    <dgm:cxn modelId="{2446B352-EC80-44C7-82BB-AAA3C9C68BF5}" type="presParOf" srcId="{2FA2520D-8730-4C65-9ECC-2260765F09CC}" destId="{14B3D3E7-8AF1-4F5C-8E80-544A844F04AA}" srcOrd="0" destOrd="0" presId="urn:microsoft.com/office/officeart/2005/8/layout/vList6"/>
    <dgm:cxn modelId="{9D2E99A0-011A-4458-805C-17B4AB456147}" type="presParOf" srcId="{2FA2520D-8730-4C65-9ECC-2260765F09CC}" destId="{3B0AE09F-8E34-4E2B-AFD0-8794C2A0ABF5}" srcOrd="1" destOrd="0" presId="urn:microsoft.com/office/officeart/2005/8/layout/vList6"/>
    <dgm:cxn modelId="{CD8CF660-AA6B-4DAD-A7EC-DE2D6136BF39}" type="presParOf" srcId="{6B0826A5-B919-4AB9-8DCB-2AFD43A99011}" destId="{3E8EBD78-4793-4F18-9D94-803B8CA12773}" srcOrd="3" destOrd="0" presId="urn:microsoft.com/office/officeart/2005/8/layout/vList6"/>
    <dgm:cxn modelId="{BDA3122C-A9E9-408D-ADBC-C83A25219148}" type="presParOf" srcId="{6B0826A5-B919-4AB9-8DCB-2AFD43A99011}" destId="{5968B8FE-7219-4807-B919-5B59700880CF}" srcOrd="4" destOrd="0" presId="urn:microsoft.com/office/officeart/2005/8/layout/vList6"/>
    <dgm:cxn modelId="{3D566DF7-5EEA-41E6-8CD4-01EF1236E8F7}" type="presParOf" srcId="{5968B8FE-7219-4807-B919-5B59700880CF}" destId="{0E40E43E-44A0-4ECC-8F5E-BC1162BBCB8D}" srcOrd="0" destOrd="0" presId="urn:microsoft.com/office/officeart/2005/8/layout/vList6"/>
    <dgm:cxn modelId="{0AAC55F1-9D27-4D95-850C-450F4EA7DA70}" type="presParOf" srcId="{5968B8FE-7219-4807-B919-5B59700880CF}" destId="{3253CA11-A6E5-4E72-A6AA-4C83D83780F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AD7CF4-0339-4A21-B7DD-64A9757E7D6E}" type="doc">
      <dgm:prSet loTypeId="urn:microsoft.com/office/officeart/2005/8/layout/hList6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BC5319-F208-423D-AB89-EC77798CE741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Отчет о произведенных расходах на финансовое обеспечение предупредительных мер в текущем календарном году;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8D2BEFE2-0205-4F07-9534-6BB7854008E1}" type="parTrans" cxnId="{A728DDE4-5225-45D3-9867-6408A3A10AC7}">
      <dgm:prSet/>
      <dgm:spPr/>
      <dgm:t>
        <a:bodyPr/>
        <a:lstStyle/>
        <a:p>
          <a:endParaRPr lang="ru-RU"/>
        </a:p>
      </dgm:t>
    </dgm:pt>
    <dgm:pt modelId="{79F4D1FF-F78F-43D6-978E-1C39D843FA38}" type="sibTrans" cxnId="{A728DDE4-5225-45D3-9867-6408A3A10AC7}">
      <dgm:prSet/>
      <dgm:spPr/>
      <dgm:t>
        <a:bodyPr/>
        <a:lstStyle/>
        <a:p>
          <a:endParaRPr lang="ru-RU"/>
        </a:p>
      </dgm:t>
    </dgm:pt>
    <dgm:pt modelId="{5AF6744C-0112-4EE9-9BCB-ED1BACB44C49}">
      <dgm:prSet/>
      <dgm:spPr/>
      <dgm:t>
        <a:bodyPr/>
        <a:lstStyle/>
        <a:p>
          <a:pPr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Копия (выписка из) локального нормативного акта о реализуемых страхователем мероприятиях по улучшению условий и охраны труда и (или) копия (выписка из) коллективного договора (соглашения по охране труда между работодателем и представительным органом работников);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9546090-A765-41DE-8435-AFF549183C5C}" type="parTrans" cxnId="{B872AAC8-319F-436B-89E3-6B95D479C74F}">
      <dgm:prSet/>
      <dgm:spPr/>
      <dgm:t>
        <a:bodyPr/>
        <a:lstStyle/>
        <a:p>
          <a:endParaRPr lang="ru-RU"/>
        </a:p>
      </dgm:t>
    </dgm:pt>
    <dgm:pt modelId="{F4FCDC41-3B96-4E3D-ADC0-7625ECE1DC3D}" type="sibTrans" cxnId="{B872AAC8-319F-436B-89E3-6B95D479C74F}">
      <dgm:prSet/>
      <dgm:spPr/>
      <dgm:t>
        <a:bodyPr/>
        <a:lstStyle/>
        <a:p>
          <a:endParaRPr lang="ru-RU"/>
        </a:p>
      </dgm:t>
    </dgm:pt>
    <dgm:pt modelId="{0E8CA093-E3B2-426E-81C5-A0C7AD8120E3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Платежные документы, подтверждающие оплату товаров (работ, услуг), и документы, подтверждающие их приобретение (выполнение).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440D2A3-3850-455C-A903-58F0CA33D539}" type="parTrans" cxnId="{FF58DF98-8B0A-427A-BA3A-65FC9EC257C7}">
      <dgm:prSet/>
      <dgm:spPr/>
      <dgm:t>
        <a:bodyPr/>
        <a:lstStyle/>
        <a:p>
          <a:endParaRPr lang="ru-RU"/>
        </a:p>
      </dgm:t>
    </dgm:pt>
    <dgm:pt modelId="{3AB75385-0225-47DC-AFD5-E69A2F7ECC8D}" type="sibTrans" cxnId="{FF58DF98-8B0A-427A-BA3A-65FC9EC257C7}">
      <dgm:prSet/>
      <dgm:spPr/>
      <dgm:t>
        <a:bodyPr/>
        <a:lstStyle/>
        <a:p>
          <a:endParaRPr lang="ru-RU"/>
        </a:p>
      </dgm:t>
    </dgm:pt>
    <dgm:pt modelId="{CB20944A-A3C4-4585-9E19-97B9C6417377}" type="pres">
      <dgm:prSet presAssocID="{30AD7CF4-0339-4A21-B7DD-64A9757E7D6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7017D6-E8D2-4D6E-B37F-4E5AAE1DA60B}" type="pres">
      <dgm:prSet presAssocID="{46BC5319-F208-423D-AB89-EC77798CE74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94A07C-37C1-458D-9ADC-DA04667D0C79}" type="pres">
      <dgm:prSet presAssocID="{79F4D1FF-F78F-43D6-978E-1C39D843FA38}" presName="sibTrans" presStyleCnt="0"/>
      <dgm:spPr/>
    </dgm:pt>
    <dgm:pt modelId="{E934321E-896C-4D9A-8EFA-608F683E5300}" type="pres">
      <dgm:prSet presAssocID="{5AF6744C-0112-4EE9-9BCB-ED1BACB44C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CDED21-FEA8-4A3A-A17F-32F6FE717D0B}" type="pres">
      <dgm:prSet presAssocID="{F4FCDC41-3B96-4E3D-ADC0-7625ECE1DC3D}" presName="sibTrans" presStyleCnt="0"/>
      <dgm:spPr/>
    </dgm:pt>
    <dgm:pt modelId="{4168F797-BD50-439C-9671-E6EE3ED34628}" type="pres">
      <dgm:prSet presAssocID="{0E8CA093-E3B2-426E-81C5-A0C7AD8120E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1992DD-C412-4779-8F93-8E7D036BF103}" type="presOf" srcId="{0E8CA093-E3B2-426E-81C5-A0C7AD8120E3}" destId="{4168F797-BD50-439C-9671-E6EE3ED34628}" srcOrd="0" destOrd="0" presId="urn:microsoft.com/office/officeart/2005/8/layout/hList6"/>
    <dgm:cxn modelId="{A728DDE4-5225-45D3-9867-6408A3A10AC7}" srcId="{30AD7CF4-0339-4A21-B7DD-64A9757E7D6E}" destId="{46BC5319-F208-423D-AB89-EC77798CE741}" srcOrd="0" destOrd="0" parTransId="{8D2BEFE2-0205-4F07-9534-6BB7854008E1}" sibTransId="{79F4D1FF-F78F-43D6-978E-1C39D843FA38}"/>
    <dgm:cxn modelId="{31D69B11-9C5E-4479-8887-2B5B8C8A5420}" type="presOf" srcId="{30AD7CF4-0339-4A21-B7DD-64A9757E7D6E}" destId="{CB20944A-A3C4-4585-9E19-97B9C6417377}" srcOrd="0" destOrd="0" presId="urn:microsoft.com/office/officeart/2005/8/layout/hList6"/>
    <dgm:cxn modelId="{E4B84296-79CC-47A2-ACD9-1FB58360E87A}" type="presOf" srcId="{46BC5319-F208-423D-AB89-EC77798CE741}" destId="{2D7017D6-E8D2-4D6E-B37F-4E5AAE1DA60B}" srcOrd="0" destOrd="0" presId="urn:microsoft.com/office/officeart/2005/8/layout/hList6"/>
    <dgm:cxn modelId="{B872AAC8-319F-436B-89E3-6B95D479C74F}" srcId="{30AD7CF4-0339-4A21-B7DD-64A9757E7D6E}" destId="{5AF6744C-0112-4EE9-9BCB-ED1BACB44C49}" srcOrd="1" destOrd="0" parTransId="{09546090-A765-41DE-8435-AFF549183C5C}" sibTransId="{F4FCDC41-3B96-4E3D-ADC0-7625ECE1DC3D}"/>
    <dgm:cxn modelId="{FF58DF98-8B0A-427A-BA3A-65FC9EC257C7}" srcId="{30AD7CF4-0339-4A21-B7DD-64A9757E7D6E}" destId="{0E8CA093-E3B2-426E-81C5-A0C7AD8120E3}" srcOrd="2" destOrd="0" parTransId="{F440D2A3-3850-455C-A903-58F0CA33D539}" sibTransId="{3AB75385-0225-47DC-AFD5-E69A2F7ECC8D}"/>
    <dgm:cxn modelId="{6D2D0D29-E5B7-4573-80AB-F532CCACA3F2}" type="presOf" srcId="{5AF6744C-0112-4EE9-9BCB-ED1BACB44C49}" destId="{E934321E-896C-4D9A-8EFA-608F683E5300}" srcOrd="0" destOrd="0" presId="urn:microsoft.com/office/officeart/2005/8/layout/hList6"/>
    <dgm:cxn modelId="{6FDFABE1-A299-48DE-B17A-AD52E6DBF9B0}" type="presParOf" srcId="{CB20944A-A3C4-4585-9E19-97B9C6417377}" destId="{2D7017D6-E8D2-4D6E-B37F-4E5AAE1DA60B}" srcOrd="0" destOrd="0" presId="urn:microsoft.com/office/officeart/2005/8/layout/hList6"/>
    <dgm:cxn modelId="{771D8B0E-A5E7-416B-A328-E9808D30E3E2}" type="presParOf" srcId="{CB20944A-A3C4-4585-9E19-97B9C6417377}" destId="{1294A07C-37C1-458D-9ADC-DA04667D0C79}" srcOrd="1" destOrd="0" presId="urn:microsoft.com/office/officeart/2005/8/layout/hList6"/>
    <dgm:cxn modelId="{ACB1FB10-5925-4F6A-920D-E3C2FFC2401C}" type="presParOf" srcId="{CB20944A-A3C4-4585-9E19-97B9C6417377}" destId="{E934321E-896C-4D9A-8EFA-608F683E5300}" srcOrd="2" destOrd="0" presId="urn:microsoft.com/office/officeart/2005/8/layout/hList6"/>
    <dgm:cxn modelId="{5845780F-6ECC-4FCD-8E3C-912830CDB5A6}" type="presParOf" srcId="{CB20944A-A3C4-4585-9E19-97B9C6417377}" destId="{28CDED21-FEA8-4A3A-A17F-32F6FE717D0B}" srcOrd="3" destOrd="0" presId="urn:microsoft.com/office/officeart/2005/8/layout/hList6"/>
    <dgm:cxn modelId="{2080B64D-6AC2-4619-A1F6-090BEFE6920F}" type="presParOf" srcId="{CB20944A-A3C4-4585-9E19-97B9C6417377}" destId="{4168F797-BD50-439C-9671-E6EE3ED3462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EA7DAD-3C65-4A44-869D-6F0C6DE2F91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A15B81-64A2-4D8D-9F57-DD16B1B6DE81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Копию договора с организацией, проводившей СОУТ, с указанием идентификационного номера отчета о проведении СОУТ, количества рабочих мест, в отношении которых проводится СОУТ и стоимости проведения СОУТ.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9EBC5AD4-93A5-4025-85F1-F4E281AAF4A3}" type="parTrans" cxnId="{AB4A43E5-F15E-4158-88F8-43679017880E}">
      <dgm:prSet/>
      <dgm:spPr/>
      <dgm:t>
        <a:bodyPr/>
        <a:lstStyle/>
        <a:p>
          <a:endParaRPr lang="ru-RU"/>
        </a:p>
      </dgm:t>
    </dgm:pt>
    <dgm:pt modelId="{30D8D016-AD01-4463-9E8D-700CC3855DBB}" type="sibTrans" cxnId="{AB4A43E5-F15E-4158-88F8-43679017880E}">
      <dgm:prSet/>
      <dgm:spPr/>
      <dgm:t>
        <a:bodyPr/>
        <a:lstStyle/>
        <a:p>
          <a:endParaRPr lang="ru-RU"/>
        </a:p>
      </dgm:t>
    </dgm:pt>
    <dgm:pt modelId="{D8A54C2C-781E-41D3-8746-8D1DDE2D894C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Счет (счет-фактура), платежное поручение, акт выполненных работ.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EB14B308-3FAA-4318-AEDC-D766929CB5A8}" type="parTrans" cxnId="{AF36AFC2-EA19-4D36-A73C-E2B3E9473253}">
      <dgm:prSet/>
      <dgm:spPr/>
      <dgm:t>
        <a:bodyPr/>
        <a:lstStyle/>
        <a:p>
          <a:endParaRPr lang="ru-RU"/>
        </a:p>
      </dgm:t>
    </dgm:pt>
    <dgm:pt modelId="{AC389616-1FF5-45C7-9F34-19A9FE2CF054}" type="sibTrans" cxnId="{AF36AFC2-EA19-4D36-A73C-E2B3E9473253}">
      <dgm:prSet/>
      <dgm:spPr/>
      <dgm:t>
        <a:bodyPr/>
        <a:lstStyle/>
        <a:p>
          <a:endParaRPr lang="ru-RU"/>
        </a:p>
      </dgm:t>
    </dgm:pt>
    <dgm:pt modelId="{9CB91C55-2322-48E2-AB02-CE20C0A81053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1й лист отчета по результатам проведения СОУТ.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3FF453F-66E5-43F4-8A66-80A885F2DA25}" type="parTrans" cxnId="{3BFE1FBB-CAAA-4B60-80F8-EB830A19B6DB}">
      <dgm:prSet/>
      <dgm:spPr/>
      <dgm:t>
        <a:bodyPr/>
        <a:lstStyle/>
        <a:p>
          <a:endParaRPr lang="ru-RU"/>
        </a:p>
      </dgm:t>
    </dgm:pt>
    <dgm:pt modelId="{54A57339-0833-46A9-BB9D-F0948274DCF8}" type="sibTrans" cxnId="{3BFE1FBB-CAAA-4B60-80F8-EB830A19B6DB}">
      <dgm:prSet/>
      <dgm:spPr/>
      <dgm:t>
        <a:bodyPr/>
        <a:lstStyle/>
        <a:p>
          <a:endParaRPr lang="ru-RU"/>
        </a:p>
      </dgm:t>
    </dgm:pt>
    <dgm:pt modelId="{DF2B4DE7-D011-43F1-A492-59EF04256C13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Сводная ведомость СОУТ (таб.1,2).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C5B7BC5-CEEA-4CA4-BD0C-924295D86089}" type="parTrans" cxnId="{266CA095-A010-46EC-A52B-4F18C4814710}">
      <dgm:prSet/>
      <dgm:spPr/>
      <dgm:t>
        <a:bodyPr/>
        <a:lstStyle/>
        <a:p>
          <a:endParaRPr lang="ru-RU"/>
        </a:p>
      </dgm:t>
    </dgm:pt>
    <dgm:pt modelId="{A0C1B8A2-686B-4E96-B38D-9DD2C6CFE5ED}" type="sibTrans" cxnId="{266CA095-A010-46EC-A52B-4F18C4814710}">
      <dgm:prSet/>
      <dgm:spPr/>
      <dgm:t>
        <a:bodyPr/>
        <a:lstStyle/>
        <a:p>
          <a:endParaRPr lang="ru-RU"/>
        </a:p>
      </dgm:t>
    </dgm:pt>
    <dgm:pt modelId="{7D0187F7-D6EE-4242-8833-5319B999B293}" type="pres">
      <dgm:prSet presAssocID="{24EA7DAD-3C65-4A44-869D-6F0C6DE2F9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5A7A24-56D4-4C65-AAB2-4B53CE91710E}" type="pres">
      <dgm:prSet presAssocID="{43A15B81-64A2-4D8D-9F57-DD16B1B6DE81}" presName="parentLin" presStyleCnt="0"/>
      <dgm:spPr/>
    </dgm:pt>
    <dgm:pt modelId="{86106470-EA20-4369-8176-F4FF1428B7EF}" type="pres">
      <dgm:prSet presAssocID="{43A15B81-64A2-4D8D-9F57-DD16B1B6DE81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CA18C2C4-C7F4-4C1A-B90B-20F7D50ADA67}" type="pres">
      <dgm:prSet presAssocID="{43A15B81-64A2-4D8D-9F57-DD16B1B6DE81}" presName="parentText" presStyleLbl="node1" presStyleIdx="0" presStyleCnt="4" custScaleX="142857" custScaleY="1707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35374-01B1-4D0F-96E4-04CA4378137A}" type="pres">
      <dgm:prSet presAssocID="{43A15B81-64A2-4D8D-9F57-DD16B1B6DE81}" presName="negativeSpace" presStyleCnt="0"/>
      <dgm:spPr/>
    </dgm:pt>
    <dgm:pt modelId="{39AB4D12-2EF6-4224-B880-12B3F8E3DEF8}" type="pres">
      <dgm:prSet presAssocID="{43A15B81-64A2-4D8D-9F57-DD16B1B6DE81}" presName="childText" presStyleLbl="conFgAcc1" presStyleIdx="0" presStyleCnt="4">
        <dgm:presLayoutVars>
          <dgm:bulletEnabled val="1"/>
        </dgm:presLayoutVars>
      </dgm:prSet>
      <dgm:spPr/>
    </dgm:pt>
    <dgm:pt modelId="{B6E367FF-2659-4A5D-A3FF-D7A73ED10054}" type="pres">
      <dgm:prSet presAssocID="{30D8D016-AD01-4463-9E8D-700CC3855DBB}" presName="spaceBetweenRectangles" presStyleCnt="0"/>
      <dgm:spPr/>
    </dgm:pt>
    <dgm:pt modelId="{44D79240-8CD0-43FA-8BA7-FD131230221D}" type="pres">
      <dgm:prSet presAssocID="{D8A54C2C-781E-41D3-8746-8D1DDE2D894C}" presName="parentLin" presStyleCnt="0"/>
      <dgm:spPr/>
    </dgm:pt>
    <dgm:pt modelId="{8FD99615-952A-41B6-9A33-1614CE4D970C}" type="pres">
      <dgm:prSet presAssocID="{D8A54C2C-781E-41D3-8746-8D1DDE2D894C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18FAA7FD-F776-483A-B4F9-D7E3A3FA852C}" type="pres">
      <dgm:prSet presAssocID="{D8A54C2C-781E-41D3-8746-8D1DDE2D894C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34EFC-4045-4B04-9999-CD857FE2A240}" type="pres">
      <dgm:prSet presAssocID="{D8A54C2C-781E-41D3-8746-8D1DDE2D894C}" presName="negativeSpace" presStyleCnt="0"/>
      <dgm:spPr/>
    </dgm:pt>
    <dgm:pt modelId="{189FD383-A206-4017-9A4A-6DC473D368EE}" type="pres">
      <dgm:prSet presAssocID="{D8A54C2C-781E-41D3-8746-8D1DDE2D894C}" presName="childText" presStyleLbl="conFgAcc1" presStyleIdx="1" presStyleCnt="4">
        <dgm:presLayoutVars>
          <dgm:bulletEnabled val="1"/>
        </dgm:presLayoutVars>
      </dgm:prSet>
      <dgm:spPr/>
    </dgm:pt>
    <dgm:pt modelId="{808DC2AF-FAFA-4541-872B-E22510DD3BFE}" type="pres">
      <dgm:prSet presAssocID="{AC389616-1FF5-45C7-9F34-19A9FE2CF054}" presName="spaceBetweenRectangles" presStyleCnt="0"/>
      <dgm:spPr/>
    </dgm:pt>
    <dgm:pt modelId="{EC37F05D-5DC6-44A3-99FD-0731479B452B}" type="pres">
      <dgm:prSet presAssocID="{9CB91C55-2322-48E2-AB02-CE20C0A81053}" presName="parentLin" presStyleCnt="0"/>
      <dgm:spPr/>
    </dgm:pt>
    <dgm:pt modelId="{89C6ECFC-3287-4324-8945-A2B7F9F0AE4B}" type="pres">
      <dgm:prSet presAssocID="{9CB91C55-2322-48E2-AB02-CE20C0A81053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FE13B756-DB73-40AF-AA68-B798567209FB}" type="pres">
      <dgm:prSet presAssocID="{9CB91C55-2322-48E2-AB02-CE20C0A81053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715D5-A9E6-4DE0-AE57-C120ABA69112}" type="pres">
      <dgm:prSet presAssocID="{9CB91C55-2322-48E2-AB02-CE20C0A81053}" presName="negativeSpace" presStyleCnt="0"/>
      <dgm:spPr/>
    </dgm:pt>
    <dgm:pt modelId="{980DBCCE-FD5B-44BF-AEC0-04B105AFBE10}" type="pres">
      <dgm:prSet presAssocID="{9CB91C55-2322-48E2-AB02-CE20C0A81053}" presName="childText" presStyleLbl="conFgAcc1" presStyleIdx="2" presStyleCnt="4">
        <dgm:presLayoutVars>
          <dgm:bulletEnabled val="1"/>
        </dgm:presLayoutVars>
      </dgm:prSet>
      <dgm:spPr/>
    </dgm:pt>
    <dgm:pt modelId="{CF162A9B-137F-4DA2-A898-C8171A980EF9}" type="pres">
      <dgm:prSet presAssocID="{54A57339-0833-46A9-BB9D-F0948274DCF8}" presName="spaceBetweenRectangles" presStyleCnt="0"/>
      <dgm:spPr/>
    </dgm:pt>
    <dgm:pt modelId="{9234B9D5-65CF-4DE5-BA51-8F0CE07AE769}" type="pres">
      <dgm:prSet presAssocID="{DF2B4DE7-D011-43F1-A492-59EF04256C13}" presName="parentLin" presStyleCnt="0"/>
      <dgm:spPr/>
    </dgm:pt>
    <dgm:pt modelId="{36BCE7B1-ABF0-4EED-97AA-1CBB2A6408DF}" type="pres">
      <dgm:prSet presAssocID="{DF2B4DE7-D011-43F1-A492-59EF04256C13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9FCB7716-74B6-4A44-B5CA-594CE2926CA5}" type="pres">
      <dgm:prSet presAssocID="{DF2B4DE7-D011-43F1-A492-59EF04256C13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FFBB26-324F-47FF-949F-103FF5818BAB}" type="pres">
      <dgm:prSet presAssocID="{DF2B4DE7-D011-43F1-A492-59EF04256C13}" presName="negativeSpace" presStyleCnt="0"/>
      <dgm:spPr/>
    </dgm:pt>
    <dgm:pt modelId="{B2E1F095-A1DB-4F9D-B16D-53EA33041EB5}" type="pres">
      <dgm:prSet presAssocID="{DF2B4DE7-D011-43F1-A492-59EF04256C1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66CA095-A010-46EC-A52B-4F18C4814710}" srcId="{24EA7DAD-3C65-4A44-869D-6F0C6DE2F913}" destId="{DF2B4DE7-D011-43F1-A492-59EF04256C13}" srcOrd="3" destOrd="0" parTransId="{3C5B7BC5-CEEA-4CA4-BD0C-924295D86089}" sibTransId="{A0C1B8A2-686B-4E96-B38D-9DD2C6CFE5ED}"/>
    <dgm:cxn modelId="{63B7F901-FE9C-47FB-B2E0-28F8BABB98DE}" type="presOf" srcId="{9CB91C55-2322-48E2-AB02-CE20C0A81053}" destId="{89C6ECFC-3287-4324-8945-A2B7F9F0AE4B}" srcOrd="0" destOrd="0" presId="urn:microsoft.com/office/officeart/2005/8/layout/list1"/>
    <dgm:cxn modelId="{97403FE4-FFFE-4F7E-A8B0-CEAAEB5F4EB0}" type="presOf" srcId="{43A15B81-64A2-4D8D-9F57-DD16B1B6DE81}" destId="{CA18C2C4-C7F4-4C1A-B90B-20F7D50ADA67}" srcOrd="1" destOrd="0" presId="urn:microsoft.com/office/officeart/2005/8/layout/list1"/>
    <dgm:cxn modelId="{AB4A43E5-F15E-4158-88F8-43679017880E}" srcId="{24EA7DAD-3C65-4A44-869D-6F0C6DE2F913}" destId="{43A15B81-64A2-4D8D-9F57-DD16B1B6DE81}" srcOrd="0" destOrd="0" parTransId="{9EBC5AD4-93A5-4025-85F1-F4E281AAF4A3}" sibTransId="{30D8D016-AD01-4463-9E8D-700CC3855DBB}"/>
    <dgm:cxn modelId="{439665C3-3CE1-4D07-A35E-3178327D2DD4}" type="presOf" srcId="{DF2B4DE7-D011-43F1-A492-59EF04256C13}" destId="{36BCE7B1-ABF0-4EED-97AA-1CBB2A6408DF}" srcOrd="0" destOrd="0" presId="urn:microsoft.com/office/officeart/2005/8/layout/list1"/>
    <dgm:cxn modelId="{ACB7D3B3-AEA5-4CC7-A529-6EED70CFB45A}" type="presOf" srcId="{D8A54C2C-781E-41D3-8746-8D1DDE2D894C}" destId="{8FD99615-952A-41B6-9A33-1614CE4D970C}" srcOrd="0" destOrd="0" presId="urn:microsoft.com/office/officeart/2005/8/layout/list1"/>
    <dgm:cxn modelId="{3BFE1FBB-CAAA-4B60-80F8-EB830A19B6DB}" srcId="{24EA7DAD-3C65-4A44-869D-6F0C6DE2F913}" destId="{9CB91C55-2322-48E2-AB02-CE20C0A81053}" srcOrd="2" destOrd="0" parTransId="{13FF453F-66E5-43F4-8A66-80A885F2DA25}" sibTransId="{54A57339-0833-46A9-BB9D-F0948274DCF8}"/>
    <dgm:cxn modelId="{F205F313-DDFF-41FA-A3A8-35CF1F0279C7}" type="presOf" srcId="{D8A54C2C-781E-41D3-8746-8D1DDE2D894C}" destId="{18FAA7FD-F776-483A-B4F9-D7E3A3FA852C}" srcOrd="1" destOrd="0" presId="urn:microsoft.com/office/officeart/2005/8/layout/list1"/>
    <dgm:cxn modelId="{1045D202-C60E-41C6-B634-1FBE3F76362B}" type="presOf" srcId="{24EA7DAD-3C65-4A44-869D-6F0C6DE2F913}" destId="{7D0187F7-D6EE-4242-8833-5319B999B293}" srcOrd="0" destOrd="0" presId="urn:microsoft.com/office/officeart/2005/8/layout/list1"/>
    <dgm:cxn modelId="{74F1DD32-D9B7-44A6-8184-A727A6A78047}" type="presOf" srcId="{43A15B81-64A2-4D8D-9F57-DD16B1B6DE81}" destId="{86106470-EA20-4369-8176-F4FF1428B7EF}" srcOrd="0" destOrd="0" presId="urn:microsoft.com/office/officeart/2005/8/layout/list1"/>
    <dgm:cxn modelId="{C92FB966-AC4E-44D3-B284-1E73291BC077}" type="presOf" srcId="{DF2B4DE7-D011-43F1-A492-59EF04256C13}" destId="{9FCB7716-74B6-4A44-B5CA-594CE2926CA5}" srcOrd="1" destOrd="0" presId="urn:microsoft.com/office/officeart/2005/8/layout/list1"/>
    <dgm:cxn modelId="{AF36AFC2-EA19-4D36-A73C-E2B3E9473253}" srcId="{24EA7DAD-3C65-4A44-869D-6F0C6DE2F913}" destId="{D8A54C2C-781E-41D3-8746-8D1DDE2D894C}" srcOrd="1" destOrd="0" parTransId="{EB14B308-3FAA-4318-AEDC-D766929CB5A8}" sibTransId="{AC389616-1FF5-45C7-9F34-19A9FE2CF054}"/>
    <dgm:cxn modelId="{467869CB-B359-4877-B01E-34702A3D60AE}" type="presOf" srcId="{9CB91C55-2322-48E2-AB02-CE20C0A81053}" destId="{FE13B756-DB73-40AF-AA68-B798567209FB}" srcOrd="1" destOrd="0" presId="urn:microsoft.com/office/officeart/2005/8/layout/list1"/>
    <dgm:cxn modelId="{90638C84-CD1C-45D1-BBAF-9A1BA6DC29AD}" type="presParOf" srcId="{7D0187F7-D6EE-4242-8833-5319B999B293}" destId="{1C5A7A24-56D4-4C65-AAB2-4B53CE91710E}" srcOrd="0" destOrd="0" presId="urn:microsoft.com/office/officeart/2005/8/layout/list1"/>
    <dgm:cxn modelId="{A71BF4A1-F604-4F61-8682-87CB3B9DE301}" type="presParOf" srcId="{1C5A7A24-56D4-4C65-AAB2-4B53CE91710E}" destId="{86106470-EA20-4369-8176-F4FF1428B7EF}" srcOrd="0" destOrd="0" presId="urn:microsoft.com/office/officeart/2005/8/layout/list1"/>
    <dgm:cxn modelId="{F2559AE0-E312-4D27-AAC3-1372334AD145}" type="presParOf" srcId="{1C5A7A24-56D4-4C65-AAB2-4B53CE91710E}" destId="{CA18C2C4-C7F4-4C1A-B90B-20F7D50ADA67}" srcOrd="1" destOrd="0" presId="urn:microsoft.com/office/officeart/2005/8/layout/list1"/>
    <dgm:cxn modelId="{729B7DF4-C42D-47BA-9E01-6E81510ABDD0}" type="presParOf" srcId="{7D0187F7-D6EE-4242-8833-5319B999B293}" destId="{32035374-01B1-4D0F-96E4-04CA4378137A}" srcOrd="1" destOrd="0" presId="urn:microsoft.com/office/officeart/2005/8/layout/list1"/>
    <dgm:cxn modelId="{5601EB75-7BA8-444F-B6B6-B8B4CCCD72B2}" type="presParOf" srcId="{7D0187F7-D6EE-4242-8833-5319B999B293}" destId="{39AB4D12-2EF6-4224-B880-12B3F8E3DEF8}" srcOrd="2" destOrd="0" presId="urn:microsoft.com/office/officeart/2005/8/layout/list1"/>
    <dgm:cxn modelId="{4F50E28B-0A1D-471F-8488-4EDD06830789}" type="presParOf" srcId="{7D0187F7-D6EE-4242-8833-5319B999B293}" destId="{B6E367FF-2659-4A5D-A3FF-D7A73ED10054}" srcOrd="3" destOrd="0" presId="urn:microsoft.com/office/officeart/2005/8/layout/list1"/>
    <dgm:cxn modelId="{9D177DCB-1760-430E-8F81-DDDA52C21075}" type="presParOf" srcId="{7D0187F7-D6EE-4242-8833-5319B999B293}" destId="{44D79240-8CD0-43FA-8BA7-FD131230221D}" srcOrd="4" destOrd="0" presId="urn:microsoft.com/office/officeart/2005/8/layout/list1"/>
    <dgm:cxn modelId="{18892D2D-588E-4BA4-BC98-03B5248F43C1}" type="presParOf" srcId="{44D79240-8CD0-43FA-8BA7-FD131230221D}" destId="{8FD99615-952A-41B6-9A33-1614CE4D970C}" srcOrd="0" destOrd="0" presId="urn:microsoft.com/office/officeart/2005/8/layout/list1"/>
    <dgm:cxn modelId="{0DBB4207-70CD-431A-BA8A-7F29B03F04C7}" type="presParOf" srcId="{44D79240-8CD0-43FA-8BA7-FD131230221D}" destId="{18FAA7FD-F776-483A-B4F9-D7E3A3FA852C}" srcOrd="1" destOrd="0" presId="urn:microsoft.com/office/officeart/2005/8/layout/list1"/>
    <dgm:cxn modelId="{056F10A3-3A21-4DD3-A1F7-840882DCA0B4}" type="presParOf" srcId="{7D0187F7-D6EE-4242-8833-5319B999B293}" destId="{D3834EFC-4045-4B04-9999-CD857FE2A240}" srcOrd="5" destOrd="0" presId="urn:microsoft.com/office/officeart/2005/8/layout/list1"/>
    <dgm:cxn modelId="{19082AD5-6429-44DF-BA0E-A6F5E9FAEECE}" type="presParOf" srcId="{7D0187F7-D6EE-4242-8833-5319B999B293}" destId="{189FD383-A206-4017-9A4A-6DC473D368EE}" srcOrd="6" destOrd="0" presId="urn:microsoft.com/office/officeart/2005/8/layout/list1"/>
    <dgm:cxn modelId="{B97C0EC6-6251-49AF-9D93-7B1788E171A9}" type="presParOf" srcId="{7D0187F7-D6EE-4242-8833-5319B999B293}" destId="{808DC2AF-FAFA-4541-872B-E22510DD3BFE}" srcOrd="7" destOrd="0" presId="urn:microsoft.com/office/officeart/2005/8/layout/list1"/>
    <dgm:cxn modelId="{776D5BCA-C0DD-41F6-9E04-CD468B2C8098}" type="presParOf" srcId="{7D0187F7-D6EE-4242-8833-5319B999B293}" destId="{EC37F05D-5DC6-44A3-99FD-0731479B452B}" srcOrd="8" destOrd="0" presId="urn:microsoft.com/office/officeart/2005/8/layout/list1"/>
    <dgm:cxn modelId="{3B01A4BF-9957-4072-9257-63E4CD4E1981}" type="presParOf" srcId="{EC37F05D-5DC6-44A3-99FD-0731479B452B}" destId="{89C6ECFC-3287-4324-8945-A2B7F9F0AE4B}" srcOrd="0" destOrd="0" presId="urn:microsoft.com/office/officeart/2005/8/layout/list1"/>
    <dgm:cxn modelId="{78E13E73-6AB9-4784-B80C-6CE406497FC4}" type="presParOf" srcId="{EC37F05D-5DC6-44A3-99FD-0731479B452B}" destId="{FE13B756-DB73-40AF-AA68-B798567209FB}" srcOrd="1" destOrd="0" presId="urn:microsoft.com/office/officeart/2005/8/layout/list1"/>
    <dgm:cxn modelId="{435AAF10-78F5-4625-BCE9-088619418C41}" type="presParOf" srcId="{7D0187F7-D6EE-4242-8833-5319B999B293}" destId="{965715D5-A9E6-4DE0-AE57-C120ABA69112}" srcOrd="9" destOrd="0" presId="urn:microsoft.com/office/officeart/2005/8/layout/list1"/>
    <dgm:cxn modelId="{4AD5A93C-59D2-4ADD-8479-5FEF0FB4DA2D}" type="presParOf" srcId="{7D0187F7-D6EE-4242-8833-5319B999B293}" destId="{980DBCCE-FD5B-44BF-AEC0-04B105AFBE10}" srcOrd="10" destOrd="0" presId="urn:microsoft.com/office/officeart/2005/8/layout/list1"/>
    <dgm:cxn modelId="{9F2B4194-9E31-45BF-B932-0311CA6E967F}" type="presParOf" srcId="{7D0187F7-D6EE-4242-8833-5319B999B293}" destId="{CF162A9B-137F-4DA2-A898-C8171A980EF9}" srcOrd="11" destOrd="0" presId="urn:microsoft.com/office/officeart/2005/8/layout/list1"/>
    <dgm:cxn modelId="{8AAF12A9-073F-4937-8253-C7A6DD007070}" type="presParOf" srcId="{7D0187F7-D6EE-4242-8833-5319B999B293}" destId="{9234B9D5-65CF-4DE5-BA51-8F0CE07AE769}" srcOrd="12" destOrd="0" presId="urn:microsoft.com/office/officeart/2005/8/layout/list1"/>
    <dgm:cxn modelId="{9E267DB1-EB9B-49BA-B6AC-0E5B4E6BC6EE}" type="presParOf" srcId="{9234B9D5-65CF-4DE5-BA51-8F0CE07AE769}" destId="{36BCE7B1-ABF0-4EED-97AA-1CBB2A6408DF}" srcOrd="0" destOrd="0" presId="urn:microsoft.com/office/officeart/2005/8/layout/list1"/>
    <dgm:cxn modelId="{19A55F1B-9B6A-4F39-B62A-B95F88FEE784}" type="presParOf" srcId="{9234B9D5-65CF-4DE5-BA51-8F0CE07AE769}" destId="{9FCB7716-74B6-4A44-B5CA-594CE2926CA5}" srcOrd="1" destOrd="0" presId="urn:microsoft.com/office/officeart/2005/8/layout/list1"/>
    <dgm:cxn modelId="{EA898B10-72E0-430A-B768-417FD200D7FE}" type="presParOf" srcId="{7D0187F7-D6EE-4242-8833-5319B999B293}" destId="{B3FFBB26-324F-47FF-949F-103FF5818BAB}" srcOrd="13" destOrd="0" presId="urn:microsoft.com/office/officeart/2005/8/layout/list1"/>
    <dgm:cxn modelId="{99FC3937-6867-4259-B9F4-7829717F8119}" type="presParOf" srcId="{7D0187F7-D6EE-4242-8833-5319B999B293}" destId="{B2E1F095-A1DB-4F9D-B16D-53EA33041EB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EA7DAD-3C65-4A44-869D-6F0C6DE2F91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A15B81-64A2-4D8D-9F57-DD16B1B6DE81}">
      <dgm:prSet phldrT="[Текст]" custT="1"/>
      <dgm:spPr/>
      <dgm:t>
        <a:bodyPr/>
        <a:lstStyle/>
        <a:p>
          <a:r>
            <a:rPr lang="ru-RU" sz="2000" dirty="0" smtClean="0"/>
            <a:t>Копия утвержденного списка работников, прошедших обязательные ПМО в текущем календарном году.</a:t>
          </a:r>
          <a:endParaRPr lang="ru-RU" sz="2000" dirty="0"/>
        </a:p>
      </dgm:t>
    </dgm:pt>
    <dgm:pt modelId="{9EBC5AD4-93A5-4025-85F1-F4E281AAF4A3}" type="parTrans" cxnId="{AB4A43E5-F15E-4158-88F8-43679017880E}">
      <dgm:prSet/>
      <dgm:spPr/>
      <dgm:t>
        <a:bodyPr/>
        <a:lstStyle/>
        <a:p>
          <a:endParaRPr lang="ru-RU"/>
        </a:p>
      </dgm:t>
    </dgm:pt>
    <dgm:pt modelId="{30D8D016-AD01-4463-9E8D-700CC3855DBB}" type="sibTrans" cxnId="{AB4A43E5-F15E-4158-88F8-43679017880E}">
      <dgm:prSet/>
      <dgm:spPr/>
      <dgm:t>
        <a:bodyPr/>
        <a:lstStyle/>
        <a:p>
          <a:endParaRPr lang="ru-RU"/>
        </a:p>
      </dgm:t>
    </dgm:pt>
    <dgm:pt modelId="{D8A54C2C-781E-41D3-8746-8D1DDE2D894C}">
      <dgm:prSet phldrT="[Текст]" custT="1"/>
      <dgm:spPr/>
      <dgm:t>
        <a:bodyPr/>
        <a:lstStyle/>
        <a:p>
          <a:r>
            <a:rPr lang="ru-RU" sz="2000" dirty="0" smtClean="0"/>
            <a:t>Копия договора с медицинской организацией на проведение обязательных ПМО.</a:t>
          </a:r>
          <a:endParaRPr lang="ru-RU" sz="2000" dirty="0"/>
        </a:p>
      </dgm:t>
    </dgm:pt>
    <dgm:pt modelId="{EB14B308-3FAA-4318-AEDC-D766929CB5A8}" type="parTrans" cxnId="{AF36AFC2-EA19-4D36-A73C-E2B3E9473253}">
      <dgm:prSet/>
      <dgm:spPr/>
      <dgm:t>
        <a:bodyPr/>
        <a:lstStyle/>
        <a:p>
          <a:endParaRPr lang="ru-RU"/>
        </a:p>
      </dgm:t>
    </dgm:pt>
    <dgm:pt modelId="{AC389616-1FF5-45C7-9F34-19A9FE2CF054}" type="sibTrans" cxnId="{AF36AFC2-EA19-4D36-A73C-E2B3E9473253}">
      <dgm:prSet/>
      <dgm:spPr/>
      <dgm:t>
        <a:bodyPr/>
        <a:lstStyle/>
        <a:p>
          <a:endParaRPr lang="ru-RU"/>
        </a:p>
      </dgm:t>
    </dgm:pt>
    <dgm:pt modelId="{9CB91C55-2322-48E2-AB02-CE20C0A81053}">
      <dgm:prSet phldrT="[Текст]" custT="1"/>
      <dgm:spPr/>
      <dgm:t>
        <a:bodyPr/>
        <a:lstStyle/>
        <a:p>
          <a:r>
            <a:rPr lang="ru-RU" sz="2000" dirty="0" smtClean="0"/>
            <a:t>Расчет стоимости услуг по проведению обязательных ПМО работников (при отсутствии данного расчета в договоре с медицинской организацией).</a:t>
          </a:r>
          <a:endParaRPr lang="ru-RU" sz="2000" dirty="0"/>
        </a:p>
      </dgm:t>
    </dgm:pt>
    <dgm:pt modelId="{13FF453F-66E5-43F4-8A66-80A885F2DA25}" type="parTrans" cxnId="{3BFE1FBB-CAAA-4B60-80F8-EB830A19B6DB}">
      <dgm:prSet/>
      <dgm:spPr/>
      <dgm:t>
        <a:bodyPr/>
        <a:lstStyle/>
        <a:p>
          <a:endParaRPr lang="ru-RU"/>
        </a:p>
      </dgm:t>
    </dgm:pt>
    <dgm:pt modelId="{54A57339-0833-46A9-BB9D-F0948274DCF8}" type="sibTrans" cxnId="{3BFE1FBB-CAAA-4B60-80F8-EB830A19B6DB}">
      <dgm:prSet/>
      <dgm:spPr/>
      <dgm:t>
        <a:bodyPr/>
        <a:lstStyle/>
        <a:p>
          <a:endParaRPr lang="ru-RU"/>
        </a:p>
      </dgm:t>
    </dgm:pt>
    <dgm:pt modelId="{DF2B4DE7-D011-43F1-A492-59EF04256C13}">
      <dgm:prSet phldrT="[Текст]" custT="1"/>
      <dgm:spPr/>
      <dgm:t>
        <a:bodyPr/>
        <a:lstStyle/>
        <a:p>
          <a:r>
            <a:rPr lang="ru-RU" sz="2000" dirty="0" smtClean="0"/>
            <a:t>Заключительный акт медицинской организации.</a:t>
          </a:r>
          <a:endParaRPr lang="ru-RU" sz="2000" dirty="0"/>
        </a:p>
      </dgm:t>
    </dgm:pt>
    <dgm:pt modelId="{3C5B7BC5-CEEA-4CA4-BD0C-924295D86089}" type="parTrans" cxnId="{266CA095-A010-46EC-A52B-4F18C4814710}">
      <dgm:prSet/>
      <dgm:spPr/>
      <dgm:t>
        <a:bodyPr/>
        <a:lstStyle/>
        <a:p>
          <a:endParaRPr lang="ru-RU"/>
        </a:p>
      </dgm:t>
    </dgm:pt>
    <dgm:pt modelId="{A0C1B8A2-686B-4E96-B38D-9DD2C6CFE5ED}" type="sibTrans" cxnId="{266CA095-A010-46EC-A52B-4F18C4814710}">
      <dgm:prSet/>
      <dgm:spPr/>
      <dgm:t>
        <a:bodyPr/>
        <a:lstStyle/>
        <a:p>
          <a:endParaRPr lang="ru-RU"/>
        </a:p>
      </dgm:t>
    </dgm:pt>
    <dgm:pt modelId="{20012E60-2D1B-4768-8B68-8736028F5C02}">
      <dgm:prSet phldrT="[Текст]" custT="1"/>
      <dgm:spPr/>
      <dgm:t>
        <a:bodyPr/>
        <a:lstStyle/>
        <a:p>
          <a:r>
            <a:rPr lang="ru-RU" sz="2000" dirty="0" smtClean="0"/>
            <a:t>Счет (счет-фактура), платежное поручение, акт выполненных работ.</a:t>
          </a:r>
          <a:endParaRPr lang="ru-RU" sz="2000" dirty="0"/>
        </a:p>
      </dgm:t>
    </dgm:pt>
    <dgm:pt modelId="{42927B0C-F46B-4BB8-8AD7-F574FE776D9C}" type="parTrans" cxnId="{571044E7-2EBA-4F07-8E2A-A35A23DC70BF}">
      <dgm:prSet/>
      <dgm:spPr/>
      <dgm:t>
        <a:bodyPr/>
        <a:lstStyle/>
        <a:p>
          <a:endParaRPr lang="ru-RU"/>
        </a:p>
      </dgm:t>
    </dgm:pt>
    <dgm:pt modelId="{2A8AF345-ACC2-4331-84BD-139162E29648}" type="sibTrans" cxnId="{571044E7-2EBA-4F07-8E2A-A35A23DC70BF}">
      <dgm:prSet/>
      <dgm:spPr/>
      <dgm:t>
        <a:bodyPr/>
        <a:lstStyle/>
        <a:p>
          <a:endParaRPr lang="ru-RU"/>
        </a:p>
      </dgm:t>
    </dgm:pt>
    <dgm:pt modelId="{7D0187F7-D6EE-4242-8833-5319B999B293}" type="pres">
      <dgm:prSet presAssocID="{24EA7DAD-3C65-4A44-869D-6F0C6DE2F9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5A7A24-56D4-4C65-AAB2-4B53CE91710E}" type="pres">
      <dgm:prSet presAssocID="{43A15B81-64A2-4D8D-9F57-DD16B1B6DE81}" presName="parentLin" presStyleCnt="0"/>
      <dgm:spPr/>
    </dgm:pt>
    <dgm:pt modelId="{86106470-EA20-4369-8176-F4FF1428B7EF}" type="pres">
      <dgm:prSet presAssocID="{43A15B81-64A2-4D8D-9F57-DD16B1B6DE8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CA18C2C4-C7F4-4C1A-B90B-20F7D50ADA67}" type="pres">
      <dgm:prSet presAssocID="{43A15B81-64A2-4D8D-9F57-DD16B1B6DE81}" presName="parentText" presStyleLbl="node1" presStyleIdx="0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35374-01B1-4D0F-96E4-04CA4378137A}" type="pres">
      <dgm:prSet presAssocID="{43A15B81-64A2-4D8D-9F57-DD16B1B6DE81}" presName="negativeSpace" presStyleCnt="0"/>
      <dgm:spPr/>
    </dgm:pt>
    <dgm:pt modelId="{39AB4D12-2EF6-4224-B880-12B3F8E3DEF8}" type="pres">
      <dgm:prSet presAssocID="{43A15B81-64A2-4D8D-9F57-DD16B1B6DE81}" presName="childText" presStyleLbl="conFgAcc1" presStyleIdx="0" presStyleCnt="5">
        <dgm:presLayoutVars>
          <dgm:bulletEnabled val="1"/>
        </dgm:presLayoutVars>
      </dgm:prSet>
      <dgm:spPr/>
    </dgm:pt>
    <dgm:pt modelId="{B6E367FF-2659-4A5D-A3FF-D7A73ED10054}" type="pres">
      <dgm:prSet presAssocID="{30D8D016-AD01-4463-9E8D-700CC3855DBB}" presName="spaceBetweenRectangles" presStyleCnt="0"/>
      <dgm:spPr/>
    </dgm:pt>
    <dgm:pt modelId="{44D79240-8CD0-43FA-8BA7-FD131230221D}" type="pres">
      <dgm:prSet presAssocID="{D8A54C2C-781E-41D3-8746-8D1DDE2D894C}" presName="parentLin" presStyleCnt="0"/>
      <dgm:spPr/>
    </dgm:pt>
    <dgm:pt modelId="{8FD99615-952A-41B6-9A33-1614CE4D970C}" type="pres">
      <dgm:prSet presAssocID="{D8A54C2C-781E-41D3-8746-8D1DDE2D894C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18FAA7FD-F776-483A-B4F9-D7E3A3FA852C}" type="pres">
      <dgm:prSet presAssocID="{D8A54C2C-781E-41D3-8746-8D1DDE2D894C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34EFC-4045-4B04-9999-CD857FE2A240}" type="pres">
      <dgm:prSet presAssocID="{D8A54C2C-781E-41D3-8746-8D1DDE2D894C}" presName="negativeSpace" presStyleCnt="0"/>
      <dgm:spPr/>
    </dgm:pt>
    <dgm:pt modelId="{189FD383-A206-4017-9A4A-6DC473D368EE}" type="pres">
      <dgm:prSet presAssocID="{D8A54C2C-781E-41D3-8746-8D1DDE2D894C}" presName="childText" presStyleLbl="conFgAcc1" presStyleIdx="1" presStyleCnt="5">
        <dgm:presLayoutVars>
          <dgm:bulletEnabled val="1"/>
        </dgm:presLayoutVars>
      </dgm:prSet>
      <dgm:spPr/>
    </dgm:pt>
    <dgm:pt modelId="{808DC2AF-FAFA-4541-872B-E22510DD3BFE}" type="pres">
      <dgm:prSet presAssocID="{AC389616-1FF5-45C7-9F34-19A9FE2CF054}" presName="spaceBetweenRectangles" presStyleCnt="0"/>
      <dgm:spPr/>
    </dgm:pt>
    <dgm:pt modelId="{EC37F05D-5DC6-44A3-99FD-0731479B452B}" type="pres">
      <dgm:prSet presAssocID="{9CB91C55-2322-48E2-AB02-CE20C0A81053}" presName="parentLin" presStyleCnt="0"/>
      <dgm:spPr/>
    </dgm:pt>
    <dgm:pt modelId="{89C6ECFC-3287-4324-8945-A2B7F9F0AE4B}" type="pres">
      <dgm:prSet presAssocID="{9CB91C55-2322-48E2-AB02-CE20C0A81053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FE13B756-DB73-40AF-AA68-B798567209FB}" type="pres">
      <dgm:prSet presAssocID="{9CB91C55-2322-48E2-AB02-CE20C0A81053}" presName="parentText" presStyleLbl="node1" presStyleIdx="2" presStyleCnt="5" custScaleX="142857" custScaleY="1483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715D5-A9E6-4DE0-AE57-C120ABA69112}" type="pres">
      <dgm:prSet presAssocID="{9CB91C55-2322-48E2-AB02-CE20C0A81053}" presName="negativeSpace" presStyleCnt="0"/>
      <dgm:spPr/>
    </dgm:pt>
    <dgm:pt modelId="{980DBCCE-FD5B-44BF-AEC0-04B105AFBE10}" type="pres">
      <dgm:prSet presAssocID="{9CB91C55-2322-48E2-AB02-CE20C0A81053}" presName="childText" presStyleLbl="conFgAcc1" presStyleIdx="2" presStyleCnt="5">
        <dgm:presLayoutVars>
          <dgm:bulletEnabled val="1"/>
        </dgm:presLayoutVars>
      </dgm:prSet>
      <dgm:spPr/>
    </dgm:pt>
    <dgm:pt modelId="{CF162A9B-137F-4DA2-A898-C8171A980EF9}" type="pres">
      <dgm:prSet presAssocID="{54A57339-0833-46A9-BB9D-F0948274DCF8}" presName="spaceBetweenRectangles" presStyleCnt="0"/>
      <dgm:spPr/>
    </dgm:pt>
    <dgm:pt modelId="{A341B25E-79AA-4781-B911-12BC1CB01658}" type="pres">
      <dgm:prSet presAssocID="{20012E60-2D1B-4768-8B68-8736028F5C02}" presName="parentLin" presStyleCnt="0"/>
      <dgm:spPr/>
    </dgm:pt>
    <dgm:pt modelId="{B7DB1C9F-8E00-4126-BDFC-45C54D327758}" type="pres">
      <dgm:prSet presAssocID="{20012E60-2D1B-4768-8B68-8736028F5C02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0EA968C8-D074-4B77-9B45-B6EAE987EFB5}" type="pres">
      <dgm:prSet presAssocID="{20012E60-2D1B-4768-8B68-8736028F5C02}" presName="parentText" presStyleLbl="node1" presStyleIdx="3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47B18E-6843-49FE-BF37-92283D6E4C05}" type="pres">
      <dgm:prSet presAssocID="{20012E60-2D1B-4768-8B68-8736028F5C02}" presName="negativeSpace" presStyleCnt="0"/>
      <dgm:spPr/>
    </dgm:pt>
    <dgm:pt modelId="{5289DA88-2B57-47FC-9D63-FCFDD6CC4E05}" type="pres">
      <dgm:prSet presAssocID="{20012E60-2D1B-4768-8B68-8736028F5C02}" presName="childText" presStyleLbl="conFgAcc1" presStyleIdx="3" presStyleCnt="5">
        <dgm:presLayoutVars>
          <dgm:bulletEnabled val="1"/>
        </dgm:presLayoutVars>
      </dgm:prSet>
      <dgm:spPr/>
    </dgm:pt>
    <dgm:pt modelId="{9F79794F-F456-478E-96EC-EAA6483061BC}" type="pres">
      <dgm:prSet presAssocID="{2A8AF345-ACC2-4331-84BD-139162E29648}" presName="spaceBetweenRectangles" presStyleCnt="0"/>
      <dgm:spPr/>
    </dgm:pt>
    <dgm:pt modelId="{9234B9D5-65CF-4DE5-BA51-8F0CE07AE769}" type="pres">
      <dgm:prSet presAssocID="{DF2B4DE7-D011-43F1-A492-59EF04256C13}" presName="parentLin" presStyleCnt="0"/>
      <dgm:spPr/>
    </dgm:pt>
    <dgm:pt modelId="{36BCE7B1-ABF0-4EED-97AA-1CBB2A6408DF}" type="pres">
      <dgm:prSet presAssocID="{DF2B4DE7-D011-43F1-A492-59EF04256C13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9FCB7716-74B6-4A44-B5CA-594CE2926CA5}" type="pres">
      <dgm:prSet presAssocID="{DF2B4DE7-D011-43F1-A492-59EF04256C13}" presName="parentText" presStyleLbl="node1" presStyleIdx="4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FFBB26-324F-47FF-949F-103FF5818BAB}" type="pres">
      <dgm:prSet presAssocID="{DF2B4DE7-D011-43F1-A492-59EF04256C13}" presName="negativeSpace" presStyleCnt="0"/>
      <dgm:spPr/>
    </dgm:pt>
    <dgm:pt modelId="{B2E1F095-A1DB-4F9D-B16D-53EA33041EB5}" type="pres">
      <dgm:prSet presAssocID="{DF2B4DE7-D011-43F1-A492-59EF04256C13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59872954-7E14-4595-A823-3728CD6461A0}" type="presOf" srcId="{DF2B4DE7-D011-43F1-A492-59EF04256C13}" destId="{9FCB7716-74B6-4A44-B5CA-594CE2926CA5}" srcOrd="1" destOrd="0" presId="urn:microsoft.com/office/officeart/2005/8/layout/list1"/>
    <dgm:cxn modelId="{3BFE1FBB-CAAA-4B60-80F8-EB830A19B6DB}" srcId="{24EA7DAD-3C65-4A44-869D-6F0C6DE2F913}" destId="{9CB91C55-2322-48E2-AB02-CE20C0A81053}" srcOrd="2" destOrd="0" parTransId="{13FF453F-66E5-43F4-8A66-80A885F2DA25}" sibTransId="{54A57339-0833-46A9-BB9D-F0948274DCF8}"/>
    <dgm:cxn modelId="{69C5975A-FC6F-4981-8BF9-3F201C343C15}" type="presOf" srcId="{9CB91C55-2322-48E2-AB02-CE20C0A81053}" destId="{89C6ECFC-3287-4324-8945-A2B7F9F0AE4B}" srcOrd="0" destOrd="0" presId="urn:microsoft.com/office/officeart/2005/8/layout/list1"/>
    <dgm:cxn modelId="{7C94EF19-5A12-4F61-9281-395CF5625561}" type="presOf" srcId="{20012E60-2D1B-4768-8B68-8736028F5C02}" destId="{0EA968C8-D074-4B77-9B45-B6EAE987EFB5}" srcOrd="1" destOrd="0" presId="urn:microsoft.com/office/officeart/2005/8/layout/list1"/>
    <dgm:cxn modelId="{54F7A309-A60B-41C7-8F20-6AA5D06BF129}" type="presOf" srcId="{43A15B81-64A2-4D8D-9F57-DD16B1B6DE81}" destId="{CA18C2C4-C7F4-4C1A-B90B-20F7D50ADA67}" srcOrd="1" destOrd="0" presId="urn:microsoft.com/office/officeart/2005/8/layout/list1"/>
    <dgm:cxn modelId="{266CA095-A010-46EC-A52B-4F18C4814710}" srcId="{24EA7DAD-3C65-4A44-869D-6F0C6DE2F913}" destId="{DF2B4DE7-D011-43F1-A492-59EF04256C13}" srcOrd="4" destOrd="0" parTransId="{3C5B7BC5-CEEA-4CA4-BD0C-924295D86089}" sibTransId="{A0C1B8A2-686B-4E96-B38D-9DD2C6CFE5ED}"/>
    <dgm:cxn modelId="{AF36AFC2-EA19-4D36-A73C-E2B3E9473253}" srcId="{24EA7DAD-3C65-4A44-869D-6F0C6DE2F913}" destId="{D8A54C2C-781E-41D3-8746-8D1DDE2D894C}" srcOrd="1" destOrd="0" parTransId="{EB14B308-3FAA-4318-AEDC-D766929CB5A8}" sibTransId="{AC389616-1FF5-45C7-9F34-19A9FE2CF054}"/>
    <dgm:cxn modelId="{EE556FC4-59C3-4AA2-9911-59CD222F03A5}" type="presOf" srcId="{20012E60-2D1B-4768-8B68-8736028F5C02}" destId="{B7DB1C9F-8E00-4126-BDFC-45C54D327758}" srcOrd="0" destOrd="0" presId="urn:microsoft.com/office/officeart/2005/8/layout/list1"/>
    <dgm:cxn modelId="{7FB1DAD4-177E-43A4-8CF6-116DA416032B}" type="presOf" srcId="{D8A54C2C-781E-41D3-8746-8D1DDE2D894C}" destId="{18FAA7FD-F776-483A-B4F9-D7E3A3FA852C}" srcOrd="1" destOrd="0" presId="urn:microsoft.com/office/officeart/2005/8/layout/list1"/>
    <dgm:cxn modelId="{7CFEF596-C864-4756-BF2A-08400246FA7D}" type="presOf" srcId="{9CB91C55-2322-48E2-AB02-CE20C0A81053}" destId="{FE13B756-DB73-40AF-AA68-B798567209FB}" srcOrd="1" destOrd="0" presId="urn:microsoft.com/office/officeart/2005/8/layout/list1"/>
    <dgm:cxn modelId="{EAADBC63-5892-4C98-B4AD-0EFDD990E735}" type="presOf" srcId="{D8A54C2C-781E-41D3-8746-8D1DDE2D894C}" destId="{8FD99615-952A-41B6-9A33-1614CE4D970C}" srcOrd="0" destOrd="0" presId="urn:microsoft.com/office/officeart/2005/8/layout/list1"/>
    <dgm:cxn modelId="{420488B6-BB31-4750-AB8D-CEC6A8FF43E8}" type="presOf" srcId="{24EA7DAD-3C65-4A44-869D-6F0C6DE2F913}" destId="{7D0187F7-D6EE-4242-8833-5319B999B293}" srcOrd="0" destOrd="0" presId="urn:microsoft.com/office/officeart/2005/8/layout/list1"/>
    <dgm:cxn modelId="{7F8894A4-0D47-417F-9C13-C3F1721E0720}" type="presOf" srcId="{DF2B4DE7-D011-43F1-A492-59EF04256C13}" destId="{36BCE7B1-ABF0-4EED-97AA-1CBB2A6408DF}" srcOrd="0" destOrd="0" presId="urn:microsoft.com/office/officeart/2005/8/layout/list1"/>
    <dgm:cxn modelId="{AB4A43E5-F15E-4158-88F8-43679017880E}" srcId="{24EA7DAD-3C65-4A44-869D-6F0C6DE2F913}" destId="{43A15B81-64A2-4D8D-9F57-DD16B1B6DE81}" srcOrd="0" destOrd="0" parTransId="{9EBC5AD4-93A5-4025-85F1-F4E281AAF4A3}" sibTransId="{30D8D016-AD01-4463-9E8D-700CC3855DBB}"/>
    <dgm:cxn modelId="{571044E7-2EBA-4F07-8E2A-A35A23DC70BF}" srcId="{24EA7DAD-3C65-4A44-869D-6F0C6DE2F913}" destId="{20012E60-2D1B-4768-8B68-8736028F5C02}" srcOrd="3" destOrd="0" parTransId="{42927B0C-F46B-4BB8-8AD7-F574FE776D9C}" sibTransId="{2A8AF345-ACC2-4331-84BD-139162E29648}"/>
    <dgm:cxn modelId="{36BB67B3-E3A8-429F-B3DD-C37632C241EA}" type="presOf" srcId="{43A15B81-64A2-4D8D-9F57-DD16B1B6DE81}" destId="{86106470-EA20-4369-8176-F4FF1428B7EF}" srcOrd="0" destOrd="0" presId="urn:microsoft.com/office/officeart/2005/8/layout/list1"/>
    <dgm:cxn modelId="{2C909A76-F3D1-44EA-AA17-705AAF156B16}" type="presParOf" srcId="{7D0187F7-D6EE-4242-8833-5319B999B293}" destId="{1C5A7A24-56D4-4C65-AAB2-4B53CE91710E}" srcOrd="0" destOrd="0" presId="urn:microsoft.com/office/officeart/2005/8/layout/list1"/>
    <dgm:cxn modelId="{80953AB0-041B-466A-8A41-EFEB832F0436}" type="presParOf" srcId="{1C5A7A24-56D4-4C65-AAB2-4B53CE91710E}" destId="{86106470-EA20-4369-8176-F4FF1428B7EF}" srcOrd="0" destOrd="0" presId="urn:microsoft.com/office/officeart/2005/8/layout/list1"/>
    <dgm:cxn modelId="{341B01C9-51F5-4D8B-83A1-BF2280E91012}" type="presParOf" srcId="{1C5A7A24-56D4-4C65-AAB2-4B53CE91710E}" destId="{CA18C2C4-C7F4-4C1A-B90B-20F7D50ADA67}" srcOrd="1" destOrd="0" presId="urn:microsoft.com/office/officeart/2005/8/layout/list1"/>
    <dgm:cxn modelId="{C1C94108-3D83-4E54-8812-4FAE7FEC17C5}" type="presParOf" srcId="{7D0187F7-D6EE-4242-8833-5319B999B293}" destId="{32035374-01B1-4D0F-96E4-04CA4378137A}" srcOrd="1" destOrd="0" presId="urn:microsoft.com/office/officeart/2005/8/layout/list1"/>
    <dgm:cxn modelId="{6B4C253F-DF2C-47D8-92B7-121CAD14C332}" type="presParOf" srcId="{7D0187F7-D6EE-4242-8833-5319B999B293}" destId="{39AB4D12-2EF6-4224-B880-12B3F8E3DEF8}" srcOrd="2" destOrd="0" presId="urn:microsoft.com/office/officeart/2005/8/layout/list1"/>
    <dgm:cxn modelId="{EF83229A-668F-492C-B468-5E72E7EA1F4B}" type="presParOf" srcId="{7D0187F7-D6EE-4242-8833-5319B999B293}" destId="{B6E367FF-2659-4A5D-A3FF-D7A73ED10054}" srcOrd="3" destOrd="0" presId="urn:microsoft.com/office/officeart/2005/8/layout/list1"/>
    <dgm:cxn modelId="{C676A9BE-BE62-4BC6-B9E8-2F2FD55BB4C3}" type="presParOf" srcId="{7D0187F7-D6EE-4242-8833-5319B999B293}" destId="{44D79240-8CD0-43FA-8BA7-FD131230221D}" srcOrd="4" destOrd="0" presId="urn:microsoft.com/office/officeart/2005/8/layout/list1"/>
    <dgm:cxn modelId="{C500108F-1ED5-4070-9CE7-481B57AF7FF2}" type="presParOf" srcId="{44D79240-8CD0-43FA-8BA7-FD131230221D}" destId="{8FD99615-952A-41B6-9A33-1614CE4D970C}" srcOrd="0" destOrd="0" presId="urn:microsoft.com/office/officeart/2005/8/layout/list1"/>
    <dgm:cxn modelId="{1FE56A2C-B91E-40BF-857D-8CD707F36E65}" type="presParOf" srcId="{44D79240-8CD0-43FA-8BA7-FD131230221D}" destId="{18FAA7FD-F776-483A-B4F9-D7E3A3FA852C}" srcOrd="1" destOrd="0" presId="urn:microsoft.com/office/officeart/2005/8/layout/list1"/>
    <dgm:cxn modelId="{DD7AA0D7-DFED-438B-B04A-3AA963DDCB59}" type="presParOf" srcId="{7D0187F7-D6EE-4242-8833-5319B999B293}" destId="{D3834EFC-4045-4B04-9999-CD857FE2A240}" srcOrd="5" destOrd="0" presId="urn:microsoft.com/office/officeart/2005/8/layout/list1"/>
    <dgm:cxn modelId="{EB884B1E-363C-4373-9400-4B1246DE190A}" type="presParOf" srcId="{7D0187F7-D6EE-4242-8833-5319B999B293}" destId="{189FD383-A206-4017-9A4A-6DC473D368EE}" srcOrd="6" destOrd="0" presId="urn:microsoft.com/office/officeart/2005/8/layout/list1"/>
    <dgm:cxn modelId="{A240976A-7B8E-4608-B4D8-DB5EBE95CC95}" type="presParOf" srcId="{7D0187F7-D6EE-4242-8833-5319B999B293}" destId="{808DC2AF-FAFA-4541-872B-E22510DD3BFE}" srcOrd="7" destOrd="0" presId="urn:microsoft.com/office/officeart/2005/8/layout/list1"/>
    <dgm:cxn modelId="{051F1E61-5513-4A92-994C-C40774572727}" type="presParOf" srcId="{7D0187F7-D6EE-4242-8833-5319B999B293}" destId="{EC37F05D-5DC6-44A3-99FD-0731479B452B}" srcOrd="8" destOrd="0" presId="urn:microsoft.com/office/officeart/2005/8/layout/list1"/>
    <dgm:cxn modelId="{2C43F8F5-B437-4EE9-BB86-11D7A2995D6C}" type="presParOf" srcId="{EC37F05D-5DC6-44A3-99FD-0731479B452B}" destId="{89C6ECFC-3287-4324-8945-A2B7F9F0AE4B}" srcOrd="0" destOrd="0" presId="urn:microsoft.com/office/officeart/2005/8/layout/list1"/>
    <dgm:cxn modelId="{2E9EF10B-FA79-424B-905B-1632DD1F71CB}" type="presParOf" srcId="{EC37F05D-5DC6-44A3-99FD-0731479B452B}" destId="{FE13B756-DB73-40AF-AA68-B798567209FB}" srcOrd="1" destOrd="0" presId="urn:microsoft.com/office/officeart/2005/8/layout/list1"/>
    <dgm:cxn modelId="{B942F4CB-F294-4BFD-BD0A-B184442101EC}" type="presParOf" srcId="{7D0187F7-D6EE-4242-8833-5319B999B293}" destId="{965715D5-A9E6-4DE0-AE57-C120ABA69112}" srcOrd="9" destOrd="0" presId="urn:microsoft.com/office/officeart/2005/8/layout/list1"/>
    <dgm:cxn modelId="{9D4A7AB5-8A83-4865-9A6D-9967B53FE375}" type="presParOf" srcId="{7D0187F7-D6EE-4242-8833-5319B999B293}" destId="{980DBCCE-FD5B-44BF-AEC0-04B105AFBE10}" srcOrd="10" destOrd="0" presId="urn:microsoft.com/office/officeart/2005/8/layout/list1"/>
    <dgm:cxn modelId="{EF37331F-E197-41C8-BF72-893AC080721D}" type="presParOf" srcId="{7D0187F7-D6EE-4242-8833-5319B999B293}" destId="{CF162A9B-137F-4DA2-A898-C8171A980EF9}" srcOrd="11" destOrd="0" presId="urn:microsoft.com/office/officeart/2005/8/layout/list1"/>
    <dgm:cxn modelId="{2CA46DB1-A61A-4147-8F51-13A65D79C09C}" type="presParOf" srcId="{7D0187F7-D6EE-4242-8833-5319B999B293}" destId="{A341B25E-79AA-4781-B911-12BC1CB01658}" srcOrd="12" destOrd="0" presId="urn:microsoft.com/office/officeart/2005/8/layout/list1"/>
    <dgm:cxn modelId="{90DA7EB3-2741-45C9-9D7E-47E34DCD0632}" type="presParOf" srcId="{A341B25E-79AA-4781-B911-12BC1CB01658}" destId="{B7DB1C9F-8E00-4126-BDFC-45C54D327758}" srcOrd="0" destOrd="0" presId="urn:microsoft.com/office/officeart/2005/8/layout/list1"/>
    <dgm:cxn modelId="{1395868D-6FEC-400A-8810-26426EA1D2A6}" type="presParOf" srcId="{A341B25E-79AA-4781-B911-12BC1CB01658}" destId="{0EA968C8-D074-4B77-9B45-B6EAE987EFB5}" srcOrd="1" destOrd="0" presId="urn:microsoft.com/office/officeart/2005/8/layout/list1"/>
    <dgm:cxn modelId="{2163F8FA-17EB-41B5-9B96-DE3A0FB8E266}" type="presParOf" srcId="{7D0187F7-D6EE-4242-8833-5319B999B293}" destId="{B747B18E-6843-49FE-BF37-92283D6E4C05}" srcOrd="13" destOrd="0" presId="urn:microsoft.com/office/officeart/2005/8/layout/list1"/>
    <dgm:cxn modelId="{152C0A3C-A269-474E-A37F-290F23D5395F}" type="presParOf" srcId="{7D0187F7-D6EE-4242-8833-5319B999B293}" destId="{5289DA88-2B57-47FC-9D63-FCFDD6CC4E05}" srcOrd="14" destOrd="0" presId="urn:microsoft.com/office/officeart/2005/8/layout/list1"/>
    <dgm:cxn modelId="{4307E9E5-A6C4-4280-BF56-308B676E9BD1}" type="presParOf" srcId="{7D0187F7-D6EE-4242-8833-5319B999B293}" destId="{9F79794F-F456-478E-96EC-EAA6483061BC}" srcOrd="15" destOrd="0" presId="urn:microsoft.com/office/officeart/2005/8/layout/list1"/>
    <dgm:cxn modelId="{4A635909-B747-41A9-8A3D-43C70033D1FD}" type="presParOf" srcId="{7D0187F7-D6EE-4242-8833-5319B999B293}" destId="{9234B9D5-65CF-4DE5-BA51-8F0CE07AE769}" srcOrd="16" destOrd="0" presId="urn:microsoft.com/office/officeart/2005/8/layout/list1"/>
    <dgm:cxn modelId="{2F0136BB-18B3-4ECB-9A87-F90E151001A0}" type="presParOf" srcId="{9234B9D5-65CF-4DE5-BA51-8F0CE07AE769}" destId="{36BCE7B1-ABF0-4EED-97AA-1CBB2A6408DF}" srcOrd="0" destOrd="0" presId="urn:microsoft.com/office/officeart/2005/8/layout/list1"/>
    <dgm:cxn modelId="{4A7E34CE-8EDB-46DD-B9A6-DA99BB369400}" type="presParOf" srcId="{9234B9D5-65CF-4DE5-BA51-8F0CE07AE769}" destId="{9FCB7716-74B6-4A44-B5CA-594CE2926CA5}" srcOrd="1" destOrd="0" presId="urn:microsoft.com/office/officeart/2005/8/layout/list1"/>
    <dgm:cxn modelId="{C63D17AC-823F-40F1-998D-B5C48C48C167}" type="presParOf" srcId="{7D0187F7-D6EE-4242-8833-5319B999B293}" destId="{B3FFBB26-324F-47FF-949F-103FF5818BAB}" srcOrd="17" destOrd="0" presId="urn:microsoft.com/office/officeart/2005/8/layout/list1"/>
    <dgm:cxn modelId="{1C580397-D97A-4521-A924-EED2E7125987}" type="presParOf" srcId="{7D0187F7-D6EE-4242-8833-5319B999B293}" destId="{B2E1F095-A1DB-4F9D-B16D-53EA33041EB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EA7DAD-3C65-4A44-869D-6F0C6DE2F91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A15B81-64A2-4D8D-9F57-DD16B1B6DE81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FF0000"/>
              </a:solidFill>
            </a:rPr>
            <a:t>1. 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Перечень приобретенных СИЗ и (или) смывающих средств с указанием профессий (должностей) работников, норм выдачи СИЗ и (или) смывающих средств со ссылкой на соответствующие пункты ЕТН и пункты локального нормативного акта, разработанного на основании ЕТН с учетом результатов СОУТ, результатов оценки профессиональных рисков, мнения выборного органа первичной профсоюзной организации или иного представительного органа работников (при его наличии) </a:t>
          </a:r>
          <a:r>
            <a:rPr lang="ru-RU" sz="2000" dirty="0" smtClean="0"/>
            <a:t>.</a:t>
          </a:r>
        </a:p>
      </dgm:t>
    </dgm:pt>
    <dgm:pt modelId="{9EBC5AD4-93A5-4025-85F1-F4E281AAF4A3}" type="parTrans" cxnId="{AB4A43E5-F15E-4158-88F8-43679017880E}">
      <dgm:prSet/>
      <dgm:spPr/>
      <dgm:t>
        <a:bodyPr/>
        <a:lstStyle/>
        <a:p>
          <a:endParaRPr lang="ru-RU"/>
        </a:p>
      </dgm:t>
    </dgm:pt>
    <dgm:pt modelId="{30D8D016-AD01-4463-9E8D-700CC3855DBB}" type="sibTrans" cxnId="{AB4A43E5-F15E-4158-88F8-43679017880E}">
      <dgm:prSet/>
      <dgm:spPr/>
      <dgm:t>
        <a:bodyPr/>
        <a:lstStyle/>
        <a:p>
          <a:endParaRPr lang="ru-RU"/>
        </a:p>
      </dgm:t>
    </dgm:pt>
    <dgm:pt modelId="{7D0187F7-D6EE-4242-8833-5319B999B293}" type="pres">
      <dgm:prSet presAssocID="{24EA7DAD-3C65-4A44-869D-6F0C6DE2F9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5A7A24-56D4-4C65-AAB2-4B53CE91710E}" type="pres">
      <dgm:prSet presAssocID="{43A15B81-64A2-4D8D-9F57-DD16B1B6DE81}" presName="parentLin" presStyleCnt="0"/>
      <dgm:spPr/>
    </dgm:pt>
    <dgm:pt modelId="{86106470-EA20-4369-8176-F4FF1428B7EF}" type="pres">
      <dgm:prSet presAssocID="{43A15B81-64A2-4D8D-9F57-DD16B1B6DE81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CA18C2C4-C7F4-4C1A-B90B-20F7D50ADA67}" type="pres">
      <dgm:prSet presAssocID="{43A15B81-64A2-4D8D-9F57-DD16B1B6DE81}" presName="parentText" presStyleLbl="node1" presStyleIdx="0" presStyleCnt="1" custScaleX="153431" custScaleY="2433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35374-01B1-4D0F-96E4-04CA4378137A}" type="pres">
      <dgm:prSet presAssocID="{43A15B81-64A2-4D8D-9F57-DD16B1B6DE81}" presName="negativeSpace" presStyleCnt="0"/>
      <dgm:spPr/>
    </dgm:pt>
    <dgm:pt modelId="{39AB4D12-2EF6-4224-B880-12B3F8E3DEF8}" type="pres">
      <dgm:prSet presAssocID="{43A15B81-64A2-4D8D-9F57-DD16B1B6DE81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BF50AAC2-5C8B-4450-81CB-3957D73863C8}" type="presOf" srcId="{43A15B81-64A2-4D8D-9F57-DD16B1B6DE81}" destId="{86106470-EA20-4369-8176-F4FF1428B7EF}" srcOrd="0" destOrd="0" presId="urn:microsoft.com/office/officeart/2005/8/layout/list1"/>
    <dgm:cxn modelId="{D6794C98-8FA1-45CB-BADD-4DEBDED4C8B9}" type="presOf" srcId="{24EA7DAD-3C65-4A44-869D-6F0C6DE2F913}" destId="{7D0187F7-D6EE-4242-8833-5319B999B293}" srcOrd="0" destOrd="0" presId="urn:microsoft.com/office/officeart/2005/8/layout/list1"/>
    <dgm:cxn modelId="{AB4A43E5-F15E-4158-88F8-43679017880E}" srcId="{24EA7DAD-3C65-4A44-869D-6F0C6DE2F913}" destId="{43A15B81-64A2-4D8D-9F57-DD16B1B6DE81}" srcOrd="0" destOrd="0" parTransId="{9EBC5AD4-93A5-4025-85F1-F4E281AAF4A3}" sibTransId="{30D8D016-AD01-4463-9E8D-700CC3855DBB}"/>
    <dgm:cxn modelId="{FCDB0852-9FF8-4152-8C4E-5556BE1CA48C}" type="presOf" srcId="{43A15B81-64A2-4D8D-9F57-DD16B1B6DE81}" destId="{CA18C2C4-C7F4-4C1A-B90B-20F7D50ADA67}" srcOrd="1" destOrd="0" presId="urn:microsoft.com/office/officeart/2005/8/layout/list1"/>
    <dgm:cxn modelId="{FD7DE5E8-30F4-4981-9E11-F52893EB9D9D}" type="presParOf" srcId="{7D0187F7-D6EE-4242-8833-5319B999B293}" destId="{1C5A7A24-56D4-4C65-AAB2-4B53CE91710E}" srcOrd="0" destOrd="0" presId="urn:microsoft.com/office/officeart/2005/8/layout/list1"/>
    <dgm:cxn modelId="{DFA90027-0FE8-4D05-A884-F3963731DA66}" type="presParOf" srcId="{1C5A7A24-56D4-4C65-AAB2-4B53CE91710E}" destId="{86106470-EA20-4369-8176-F4FF1428B7EF}" srcOrd="0" destOrd="0" presId="urn:microsoft.com/office/officeart/2005/8/layout/list1"/>
    <dgm:cxn modelId="{D67B663E-726C-4579-B3BF-70F87A347785}" type="presParOf" srcId="{1C5A7A24-56D4-4C65-AAB2-4B53CE91710E}" destId="{CA18C2C4-C7F4-4C1A-B90B-20F7D50ADA67}" srcOrd="1" destOrd="0" presId="urn:microsoft.com/office/officeart/2005/8/layout/list1"/>
    <dgm:cxn modelId="{613AE951-603F-4BDF-BE89-0FA1B4E079F7}" type="presParOf" srcId="{7D0187F7-D6EE-4242-8833-5319B999B293}" destId="{32035374-01B1-4D0F-96E4-04CA4378137A}" srcOrd="1" destOrd="0" presId="urn:microsoft.com/office/officeart/2005/8/layout/list1"/>
    <dgm:cxn modelId="{A0618808-8E87-4F7A-999C-0CC6C574F0CF}" type="presParOf" srcId="{7D0187F7-D6EE-4242-8833-5319B999B293}" destId="{39AB4D12-2EF6-4224-B880-12B3F8E3DEF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4EA7DAD-3C65-4A44-869D-6F0C6DE2F91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A15B81-64A2-4D8D-9F57-DD16B1B6DE81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FF0000"/>
              </a:solidFill>
            </a:rPr>
            <a:t>2.</a:t>
          </a:r>
          <a:r>
            <a:rPr lang="ru-RU" sz="2000" dirty="0" smtClean="0"/>
            <a:t>Копию действующего на день приобретения СИЗ заключения о подтверждении производства промышленной продукции на территории Российской Федерации, или номер реестровой записи в реестре российской промышленной продукции, или выписку из евразийского реестра промышленных товаров государств - членов Евразийского экономического союза - для СИЗ, изготовленных на территории Российской Федерации;</a:t>
          </a:r>
          <a:r>
            <a:rPr lang="ru-RU" sz="2000" dirty="0" smtClean="0">
              <a:solidFill>
                <a:srgbClr val="FF0000"/>
              </a:solidFill>
            </a:rPr>
            <a:t> </a:t>
          </a:r>
          <a:endParaRPr lang="ru-RU" sz="2000" dirty="0"/>
        </a:p>
      </dgm:t>
    </dgm:pt>
    <dgm:pt modelId="{9EBC5AD4-93A5-4025-85F1-F4E281AAF4A3}" type="parTrans" cxnId="{AB4A43E5-F15E-4158-88F8-43679017880E}">
      <dgm:prSet/>
      <dgm:spPr/>
      <dgm:t>
        <a:bodyPr/>
        <a:lstStyle/>
        <a:p>
          <a:endParaRPr lang="ru-RU"/>
        </a:p>
      </dgm:t>
    </dgm:pt>
    <dgm:pt modelId="{30D8D016-AD01-4463-9E8D-700CC3855DBB}" type="sibTrans" cxnId="{AB4A43E5-F15E-4158-88F8-43679017880E}">
      <dgm:prSet/>
      <dgm:spPr/>
      <dgm:t>
        <a:bodyPr/>
        <a:lstStyle/>
        <a:p>
          <a:endParaRPr lang="ru-RU"/>
        </a:p>
      </dgm:t>
    </dgm:pt>
    <dgm:pt modelId="{B78E5C7F-95B8-4045-89DD-F789BC9E0B50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FF0000"/>
              </a:solidFill>
            </a:rPr>
            <a:t>3. </a:t>
          </a:r>
          <a:r>
            <a:rPr lang="ru-RU" sz="2000" dirty="0" smtClean="0"/>
            <a:t>Копию действующей на день приобретения СИЗ декларации о происхождении товара или сертификата о происхождении товара, или выписку из реестра промышленных товаров государств - членов Евразийского экономического союза - для СИЗ, изготовленных на территории других государств - членов Евразийского экономического союза;</a:t>
          </a:r>
          <a:endParaRPr lang="ru-RU" sz="2000" dirty="0"/>
        </a:p>
      </dgm:t>
    </dgm:pt>
    <dgm:pt modelId="{D04975D0-E2B0-49A5-874B-0756F69FF020}" type="parTrans" cxnId="{B6A3AFE8-587B-48E5-993D-0783B2E19978}">
      <dgm:prSet/>
      <dgm:spPr/>
      <dgm:t>
        <a:bodyPr/>
        <a:lstStyle/>
        <a:p>
          <a:endParaRPr lang="ru-RU"/>
        </a:p>
      </dgm:t>
    </dgm:pt>
    <dgm:pt modelId="{E6F74C49-4253-4587-B74B-31628CA128F1}" type="sibTrans" cxnId="{B6A3AFE8-587B-48E5-993D-0783B2E19978}">
      <dgm:prSet/>
      <dgm:spPr/>
      <dgm:t>
        <a:bodyPr/>
        <a:lstStyle/>
        <a:p>
          <a:endParaRPr lang="ru-RU"/>
        </a:p>
      </dgm:t>
    </dgm:pt>
    <dgm:pt modelId="{7D0187F7-D6EE-4242-8833-5319B999B293}" type="pres">
      <dgm:prSet presAssocID="{24EA7DAD-3C65-4A44-869D-6F0C6DE2F9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5A7A24-56D4-4C65-AAB2-4B53CE91710E}" type="pres">
      <dgm:prSet presAssocID="{43A15B81-64A2-4D8D-9F57-DD16B1B6DE81}" presName="parentLin" presStyleCnt="0"/>
      <dgm:spPr/>
    </dgm:pt>
    <dgm:pt modelId="{86106470-EA20-4369-8176-F4FF1428B7EF}" type="pres">
      <dgm:prSet presAssocID="{43A15B81-64A2-4D8D-9F57-DD16B1B6DE81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CA18C2C4-C7F4-4C1A-B90B-20F7D50ADA67}" type="pres">
      <dgm:prSet presAssocID="{43A15B81-64A2-4D8D-9F57-DD16B1B6DE81}" presName="parentText" presStyleLbl="node1" presStyleIdx="0" presStyleCnt="2" custScaleX="153431" custScaleY="140625" custLinFactNeighborX="-3359" custLinFactNeighborY="105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35374-01B1-4D0F-96E4-04CA4378137A}" type="pres">
      <dgm:prSet presAssocID="{43A15B81-64A2-4D8D-9F57-DD16B1B6DE81}" presName="negativeSpace" presStyleCnt="0"/>
      <dgm:spPr/>
    </dgm:pt>
    <dgm:pt modelId="{39AB4D12-2EF6-4224-B880-12B3F8E3DEF8}" type="pres">
      <dgm:prSet presAssocID="{43A15B81-64A2-4D8D-9F57-DD16B1B6DE81}" presName="childText" presStyleLbl="conFgAcc1" presStyleIdx="0" presStyleCnt="2">
        <dgm:presLayoutVars>
          <dgm:bulletEnabled val="1"/>
        </dgm:presLayoutVars>
      </dgm:prSet>
      <dgm:spPr/>
    </dgm:pt>
    <dgm:pt modelId="{B6E367FF-2659-4A5D-A3FF-D7A73ED10054}" type="pres">
      <dgm:prSet presAssocID="{30D8D016-AD01-4463-9E8D-700CC3855DBB}" presName="spaceBetweenRectangles" presStyleCnt="0"/>
      <dgm:spPr/>
    </dgm:pt>
    <dgm:pt modelId="{E9464593-62BD-4E55-9C84-B38E2DA1C6B2}" type="pres">
      <dgm:prSet presAssocID="{B78E5C7F-95B8-4045-89DD-F789BC9E0B50}" presName="parentLin" presStyleCnt="0"/>
      <dgm:spPr/>
    </dgm:pt>
    <dgm:pt modelId="{435373E7-1216-498D-8B7B-41881025009E}" type="pres">
      <dgm:prSet presAssocID="{B78E5C7F-95B8-4045-89DD-F789BC9E0B50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19A8643B-336C-4C5C-8C7D-41B7DA7787AE}" type="pres">
      <dgm:prSet presAssocID="{B78E5C7F-95B8-4045-89DD-F789BC9E0B50}" presName="parentText" presStyleLbl="node1" presStyleIdx="1" presStyleCnt="2" custScaleX="142857" custScaleY="1149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5BAA79-3CD0-4494-B0AB-BF800D4F05D5}" type="pres">
      <dgm:prSet presAssocID="{B78E5C7F-95B8-4045-89DD-F789BC9E0B50}" presName="negativeSpace" presStyleCnt="0"/>
      <dgm:spPr/>
    </dgm:pt>
    <dgm:pt modelId="{2EA32E50-C38D-4169-9DC6-B4424326381D}" type="pres">
      <dgm:prSet presAssocID="{B78E5C7F-95B8-4045-89DD-F789BC9E0B5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B4A43E5-F15E-4158-88F8-43679017880E}" srcId="{24EA7DAD-3C65-4A44-869D-6F0C6DE2F913}" destId="{43A15B81-64A2-4D8D-9F57-DD16B1B6DE81}" srcOrd="0" destOrd="0" parTransId="{9EBC5AD4-93A5-4025-85F1-F4E281AAF4A3}" sibTransId="{30D8D016-AD01-4463-9E8D-700CC3855DBB}"/>
    <dgm:cxn modelId="{471AE739-5504-4160-8591-6412D2DB3B13}" type="presOf" srcId="{43A15B81-64A2-4D8D-9F57-DD16B1B6DE81}" destId="{86106470-EA20-4369-8176-F4FF1428B7EF}" srcOrd="0" destOrd="0" presId="urn:microsoft.com/office/officeart/2005/8/layout/list1"/>
    <dgm:cxn modelId="{A6AFDBCC-2A7C-4979-B0EF-8D3D100411E0}" type="presOf" srcId="{B78E5C7F-95B8-4045-89DD-F789BC9E0B50}" destId="{435373E7-1216-498D-8B7B-41881025009E}" srcOrd="0" destOrd="0" presId="urn:microsoft.com/office/officeart/2005/8/layout/list1"/>
    <dgm:cxn modelId="{8C7D86BE-64E5-4732-819D-210805E9C0D2}" type="presOf" srcId="{24EA7DAD-3C65-4A44-869D-6F0C6DE2F913}" destId="{7D0187F7-D6EE-4242-8833-5319B999B293}" srcOrd="0" destOrd="0" presId="urn:microsoft.com/office/officeart/2005/8/layout/list1"/>
    <dgm:cxn modelId="{B6A3AFE8-587B-48E5-993D-0783B2E19978}" srcId="{24EA7DAD-3C65-4A44-869D-6F0C6DE2F913}" destId="{B78E5C7F-95B8-4045-89DD-F789BC9E0B50}" srcOrd="1" destOrd="0" parTransId="{D04975D0-E2B0-49A5-874B-0756F69FF020}" sibTransId="{E6F74C49-4253-4587-B74B-31628CA128F1}"/>
    <dgm:cxn modelId="{DD47611D-19BC-431E-A3A0-19A4DD6DCCEF}" type="presOf" srcId="{43A15B81-64A2-4D8D-9F57-DD16B1B6DE81}" destId="{CA18C2C4-C7F4-4C1A-B90B-20F7D50ADA67}" srcOrd="1" destOrd="0" presId="urn:microsoft.com/office/officeart/2005/8/layout/list1"/>
    <dgm:cxn modelId="{B94DB353-1ED6-4C52-9844-D9EB1AE06058}" type="presOf" srcId="{B78E5C7F-95B8-4045-89DD-F789BC9E0B50}" destId="{19A8643B-336C-4C5C-8C7D-41B7DA7787AE}" srcOrd="1" destOrd="0" presId="urn:microsoft.com/office/officeart/2005/8/layout/list1"/>
    <dgm:cxn modelId="{A15980DC-33FB-4EC8-8DAA-D18B9FA71228}" type="presParOf" srcId="{7D0187F7-D6EE-4242-8833-5319B999B293}" destId="{1C5A7A24-56D4-4C65-AAB2-4B53CE91710E}" srcOrd="0" destOrd="0" presId="urn:microsoft.com/office/officeart/2005/8/layout/list1"/>
    <dgm:cxn modelId="{C1BE31F4-7CE9-48C5-9EFF-FE92FB53F974}" type="presParOf" srcId="{1C5A7A24-56D4-4C65-AAB2-4B53CE91710E}" destId="{86106470-EA20-4369-8176-F4FF1428B7EF}" srcOrd="0" destOrd="0" presId="urn:microsoft.com/office/officeart/2005/8/layout/list1"/>
    <dgm:cxn modelId="{726DA934-49DE-4F39-834D-9CB27DCC2869}" type="presParOf" srcId="{1C5A7A24-56D4-4C65-AAB2-4B53CE91710E}" destId="{CA18C2C4-C7F4-4C1A-B90B-20F7D50ADA67}" srcOrd="1" destOrd="0" presId="urn:microsoft.com/office/officeart/2005/8/layout/list1"/>
    <dgm:cxn modelId="{C34F9E88-6C42-47F1-A34C-3347431A8C6F}" type="presParOf" srcId="{7D0187F7-D6EE-4242-8833-5319B999B293}" destId="{32035374-01B1-4D0F-96E4-04CA4378137A}" srcOrd="1" destOrd="0" presId="urn:microsoft.com/office/officeart/2005/8/layout/list1"/>
    <dgm:cxn modelId="{7D5AFAA2-A850-4DF8-9ECF-486DE5469334}" type="presParOf" srcId="{7D0187F7-D6EE-4242-8833-5319B999B293}" destId="{39AB4D12-2EF6-4224-B880-12B3F8E3DEF8}" srcOrd="2" destOrd="0" presId="urn:microsoft.com/office/officeart/2005/8/layout/list1"/>
    <dgm:cxn modelId="{28D72058-45B8-4238-A875-58DB86996811}" type="presParOf" srcId="{7D0187F7-D6EE-4242-8833-5319B999B293}" destId="{B6E367FF-2659-4A5D-A3FF-D7A73ED10054}" srcOrd="3" destOrd="0" presId="urn:microsoft.com/office/officeart/2005/8/layout/list1"/>
    <dgm:cxn modelId="{7E5CEADA-44F8-4627-B5F5-2A848D95059C}" type="presParOf" srcId="{7D0187F7-D6EE-4242-8833-5319B999B293}" destId="{E9464593-62BD-4E55-9C84-B38E2DA1C6B2}" srcOrd="4" destOrd="0" presId="urn:microsoft.com/office/officeart/2005/8/layout/list1"/>
    <dgm:cxn modelId="{EB5E229A-4004-4E34-8C06-FAE38F76A7B1}" type="presParOf" srcId="{E9464593-62BD-4E55-9C84-B38E2DA1C6B2}" destId="{435373E7-1216-498D-8B7B-41881025009E}" srcOrd="0" destOrd="0" presId="urn:microsoft.com/office/officeart/2005/8/layout/list1"/>
    <dgm:cxn modelId="{DBC1CBF6-A2D8-4F45-AA80-F756D3845F90}" type="presParOf" srcId="{E9464593-62BD-4E55-9C84-B38E2DA1C6B2}" destId="{19A8643B-336C-4C5C-8C7D-41B7DA7787AE}" srcOrd="1" destOrd="0" presId="urn:microsoft.com/office/officeart/2005/8/layout/list1"/>
    <dgm:cxn modelId="{AED0A0C2-A401-414E-B55C-8E2845089F4F}" type="presParOf" srcId="{7D0187F7-D6EE-4242-8833-5319B999B293}" destId="{0B5BAA79-3CD0-4494-B0AB-BF800D4F05D5}" srcOrd="5" destOrd="0" presId="urn:microsoft.com/office/officeart/2005/8/layout/list1"/>
    <dgm:cxn modelId="{DC66145F-D637-4A7C-A488-22D609A7B363}" type="presParOf" srcId="{7D0187F7-D6EE-4242-8833-5319B999B293}" destId="{2EA32E50-C38D-4169-9DC6-B4424326381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4EA7DAD-3C65-4A44-869D-6F0C6DE2F91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A15B81-64A2-4D8D-9F57-DD16B1B6DE81}">
      <dgm:prSet phldrT="[Текст]" custT="1"/>
      <dgm:spPr/>
      <dgm:t>
        <a:bodyPr/>
        <a:lstStyle/>
        <a:p>
          <a:r>
            <a:rPr lang="ru-RU" sz="2000" dirty="0" smtClean="0"/>
            <a:t>справка по фактическим расходам;</a:t>
          </a:r>
          <a:endParaRPr lang="ru-RU" sz="2000" dirty="0"/>
        </a:p>
      </dgm:t>
    </dgm:pt>
    <dgm:pt modelId="{9EBC5AD4-93A5-4025-85F1-F4E281AAF4A3}" type="parTrans" cxnId="{AB4A43E5-F15E-4158-88F8-43679017880E}">
      <dgm:prSet/>
      <dgm:spPr/>
      <dgm:t>
        <a:bodyPr/>
        <a:lstStyle/>
        <a:p>
          <a:endParaRPr lang="ru-RU"/>
        </a:p>
      </dgm:t>
    </dgm:pt>
    <dgm:pt modelId="{30D8D016-AD01-4463-9E8D-700CC3855DBB}" type="sibTrans" cxnId="{AB4A43E5-F15E-4158-88F8-43679017880E}">
      <dgm:prSet/>
      <dgm:spPr/>
      <dgm:t>
        <a:bodyPr/>
        <a:lstStyle/>
        <a:p>
          <a:endParaRPr lang="ru-RU"/>
        </a:p>
      </dgm:t>
    </dgm:pt>
    <dgm:pt modelId="{D8A54C2C-781E-41D3-8746-8D1DDE2D894C}">
      <dgm:prSet phldrT="[Текст]" custT="1"/>
      <dgm:spPr/>
      <dgm:t>
        <a:bodyPr/>
        <a:lstStyle/>
        <a:p>
          <a:r>
            <a:rPr lang="ru-RU" sz="2000" dirty="0" smtClean="0"/>
            <a:t>счет;</a:t>
          </a:r>
          <a:endParaRPr lang="ru-RU" sz="2000" dirty="0"/>
        </a:p>
      </dgm:t>
    </dgm:pt>
    <dgm:pt modelId="{EB14B308-3FAA-4318-AEDC-D766929CB5A8}" type="parTrans" cxnId="{AF36AFC2-EA19-4D36-A73C-E2B3E9473253}">
      <dgm:prSet/>
      <dgm:spPr/>
      <dgm:t>
        <a:bodyPr/>
        <a:lstStyle/>
        <a:p>
          <a:endParaRPr lang="ru-RU"/>
        </a:p>
      </dgm:t>
    </dgm:pt>
    <dgm:pt modelId="{AC389616-1FF5-45C7-9F34-19A9FE2CF054}" type="sibTrans" cxnId="{AF36AFC2-EA19-4D36-A73C-E2B3E9473253}">
      <dgm:prSet/>
      <dgm:spPr/>
      <dgm:t>
        <a:bodyPr/>
        <a:lstStyle/>
        <a:p>
          <a:endParaRPr lang="ru-RU"/>
        </a:p>
      </dgm:t>
    </dgm:pt>
    <dgm:pt modelId="{9CB91C55-2322-48E2-AB02-CE20C0A81053}">
      <dgm:prSet phldrT="[Текст]" custT="1"/>
      <dgm:spPr/>
      <dgm:t>
        <a:bodyPr/>
        <a:lstStyle/>
        <a:p>
          <a:r>
            <a:rPr lang="ru-RU" sz="2000" dirty="0" smtClean="0"/>
            <a:t>платежное поручение;</a:t>
          </a:r>
          <a:endParaRPr lang="ru-RU" sz="2000" dirty="0"/>
        </a:p>
      </dgm:t>
    </dgm:pt>
    <dgm:pt modelId="{13FF453F-66E5-43F4-8A66-80A885F2DA25}" type="parTrans" cxnId="{3BFE1FBB-CAAA-4B60-80F8-EB830A19B6DB}">
      <dgm:prSet/>
      <dgm:spPr/>
      <dgm:t>
        <a:bodyPr/>
        <a:lstStyle/>
        <a:p>
          <a:endParaRPr lang="ru-RU"/>
        </a:p>
      </dgm:t>
    </dgm:pt>
    <dgm:pt modelId="{54A57339-0833-46A9-BB9D-F0948274DCF8}" type="sibTrans" cxnId="{3BFE1FBB-CAAA-4B60-80F8-EB830A19B6DB}">
      <dgm:prSet/>
      <dgm:spPr/>
      <dgm:t>
        <a:bodyPr/>
        <a:lstStyle/>
        <a:p>
          <a:endParaRPr lang="ru-RU"/>
        </a:p>
      </dgm:t>
    </dgm:pt>
    <dgm:pt modelId="{DF2B4DE7-D011-43F1-A492-59EF04256C13}">
      <dgm:prSet phldrT="[Текст]" custT="1"/>
      <dgm:spPr/>
      <dgm:t>
        <a:bodyPr/>
        <a:lstStyle/>
        <a:p>
          <a:r>
            <a:rPr lang="ru-RU" sz="2000" dirty="0" smtClean="0"/>
            <a:t>счет-фактура, товарная накладная или УПД; </a:t>
          </a:r>
          <a:endParaRPr lang="ru-RU" sz="2000" dirty="0"/>
        </a:p>
      </dgm:t>
    </dgm:pt>
    <dgm:pt modelId="{3C5B7BC5-CEEA-4CA4-BD0C-924295D86089}" type="parTrans" cxnId="{266CA095-A010-46EC-A52B-4F18C4814710}">
      <dgm:prSet/>
      <dgm:spPr/>
      <dgm:t>
        <a:bodyPr/>
        <a:lstStyle/>
        <a:p>
          <a:endParaRPr lang="ru-RU"/>
        </a:p>
      </dgm:t>
    </dgm:pt>
    <dgm:pt modelId="{A0C1B8A2-686B-4E96-B38D-9DD2C6CFE5ED}" type="sibTrans" cxnId="{266CA095-A010-46EC-A52B-4F18C4814710}">
      <dgm:prSet/>
      <dgm:spPr/>
      <dgm:t>
        <a:bodyPr/>
        <a:lstStyle/>
        <a:p>
          <a:endParaRPr lang="ru-RU"/>
        </a:p>
      </dgm:t>
    </dgm:pt>
    <dgm:pt modelId="{5F627C4C-C971-4479-8CD0-C33F7D79B700}">
      <dgm:prSet/>
      <dgm:spPr/>
      <dgm:t>
        <a:bodyPr/>
        <a:lstStyle/>
        <a:p>
          <a:r>
            <a:rPr lang="ru-RU" dirty="0" smtClean="0"/>
            <a:t>информация, подтверждающие дату изготовления и срок годности приобретенных СИЗ.</a:t>
          </a:r>
          <a:endParaRPr lang="ru-RU" dirty="0"/>
        </a:p>
      </dgm:t>
    </dgm:pt>
    <dgm:pt modelId="{EBD989EE-D499-4EB8-AC09-3D90F991F722}" type="parTrans" cxnId="{E5C0375E-3D30-43D7-BCC3-C454A4C134C8}">
      <dgm:prSet/>
      <dgm:spPr/>
      <dgm:t>
        <a:bodyPr/>
        <a:lstStyle/>
        <a:p>
          <a:endParaRPr lang="ru-RU"/>
        </a:p>
      </dgm:t>
    </dgm:pt>
    <dgm:pt modelId="{352907F5-31F8-482B-90E3-F3131EBE3CB6}" type="sibTrans" cxnId="{E5C0375E-3D30-43D7-BCC3-C454A4C134C8}">
      <dgm:prSet/>
      <dgm:spPr/>
      <dgm:t>
        <a:bodyPr/>
        <a:lstStyle/>
        <a:p>
          <a:endParaRPr lang="ru-RU"/>
        </a:p>
      </dgm:t>
    </dgm:pt>
    <dgm:pt modelId="{7D0187F7-D6EE-4242-8833-5319B999B293}" type="pres">
      <dgm:prSet presAssocID="{24EA7DAD-3C65-4A44-869D-6F0C6DE2F9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5A7A24-56D4-4C65-AAB2-4B53CE91710E}" type="pres">
      <dgm:prSet presAssocID="{43A15B81-64A2-4D8D-9F57-DD16B1B6DE81}" presName="parentLin" presStyleCnt="0"/>
      <dgm:spPr/>
    </dgm:pt>
    <dgm:pt modelId="{86106470-EA20-4369-8176-F4FF1428B7EF}" type="pres">
      <dgm:prSet presAssocID="{43A15B81-64A2-4D8D-9F57-DD16B1B6DE8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CA18C2C4-C7F4-4C1A-B90B-20F7D50ADA67}" type="pres">
      <dgm:prSet presAssocID="{43A15B81-64A2-4D8D-9F57-DD16B1B6DE81}" presName="parentText" presStyleLbl="node1" presStyleIdx="0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35374-01B1-4D0F-96E4-04CA4378137A}" type="pres">
      <dgm:prSet presAssocID="{43A15B81-64A2-4D8D-9F57-DD16B1B6DE81}" presName="negativeSpace" presStyleCnt="0"/>
      <dgm:spPr/>
    </dgm:pt>
    <dgm:pt modelId="{39AB4D12-2EF6-4224-B880-12B3F8E3DEF8}" type="pres">
      <dgm:prSet presAssocID="{43A15B81-64A2-4D8D-9F57-DD16B1B6DE81}" presName="childText" presStyleLbl="conFgAcc1" presStyleIdx="0" presStyleCnt="5">
        <dgm:presLayoutVars>
          <dgm:bulletEnabled val="1"/>
        </dgm:presLayoutVars>
      </dgm:prSet>
      <dgm:spPr/>
    </dgm:pt>
    <dgm:pt modelId="{B6E367FF-2659-4A5D-A3FF-D7A73ED10054}" type="pres">
      <dgm:prSet presAssocID="{30D8D016-AD01-4463-9E8D-700CC3855DBB}" presName="spaceBetweenRectangles" presStyleCnt="0"/>
      <dgm:spPr/>
    </dgm:pt>
    <dgm:pt modelId="{44D79240-8CD0-43FA-8BA7-FD131230221D}" type="pres">
      <dgm:prSet presAssocID="{D8A54C2C-781E-41D3-8746-8D1DDE2D894C}" presName="parentLin" presStyleCnt="0"/>
      <dgm:spPr/>
    </dgm:pt>
    <dgm:pt modelId="{8FD99615-952A-41B6-9A33-1614CE4D970C}" type="pres">
      <dgm:prSet presAssocID="{D8A54C2C-781E-41D3-8746-8D1DDE2D894C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18FAA7FD-F776-483A-B4F9-D7E3A3FA852C}" type="pres">
      <dgm:prSet presAssocID="{D8A54C2C-781E-41D3-8746-8D1DDE2D894C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34EFC-4045-4B04-9999-CD857FE2A240}" type="pres">
      <dgm:prSet presAssocID="{D8A54C2C-781E-41D3-8746-8D1DDE2D894C}" presName="negativeSpace" presStyleCnt="0"/>
      <dgm:spPr/>
    </dgm:pt>
    <dgm:pt modelId="{189FD383-A206-4017-9A4A-6DC473D368EE}" type="pres">
      <dgm:prSet presAssocID="{D8A54C2C-781E-41D3-8746-8D1DDE2D894C}" presName="childText" presStyleLbl="conFgAcc1" presStyleIdx="1" presStyleCnt="5">
        <dgm:presLayoutVars>
          <dgm:bulletEnabled val="1"/>
        </dgm:presLayoutVars>
      </dgm:prSet>
      <dgm:spPr/>
    </dgm:pt>
    <dgm:pt modelId="{808DC2AF-FAFA-4541-872B-E22510DD3BFE}" type="pres">
      <dgm:prSet presAssocID="{AC389616-1FF5-45C7-9F34-19A9FE2CF054}" presName="spaceBetweenRectangles" presStyleCnt="0"/>
      <dgm:spPr/>
    </dgm:pt>
    <dgm:pt modelId="{EC37F05D-5DC6-44A3-99FD-0731479B452B}" type="pres">
      <dgm:prSet presAssocID="{9CB91C55-2322-48E2-AB02-CE20C0A81053}" presName="parentLin" presStyleCnt="0"/>
      <dgm:spPr/>
    </dgm:pt>
    <dgm:pt modelId="{89C6ECFC-3287-4324-8945-A2B7F9F0AE4B}" type="pres">
      <dgm:prSet presAssocID="{9CB91C55-2322-48E2-AB02-CE20C0A81053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FE13B756-DB73-40AF-AA68-B798567209FB}" type="pres">
      <dgm:prSet presAssocID="{9CB91C55-2322-48E2-AB02-CE20C0A81053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715D5-A9E6-4DE0-AE57-C120ABA69112}" type="pres">
      <dgm:prSet presAssocID="{9CB91C55-2322-48E2-AB02-CE20C0A81053}" presName="negativeSpace" presStyleCnt="0"/>
      <dgm:spPr/>
    </dgm:pt>
    <dgm:pt modelId="{980DBCCE-FD5B-44BF-AEC0-04B105AFBE10}" type="pres">
      <dgm:prSet presAssocID="{9CB91C55-2322-48E2-AB02-CE20C0A81053}" presName="childText" presStyleLbl="conFgAcc1" presStyleIdx="2" presStyleCnt="5">
        <dgm:presLayoutVars>
          <dgm:bulletEnabled val="1"/>
        </dgm:presLayoutVars>
      </dgm:prSet>
      <dgm:spPr/>
    </dgm:pt>
    <dgm:pt modelId="{CF162A9B-137F-4DA2-A898-C8171A980EF9}" type="pres">
      <dgm:prSet presAssocID="{54A57339-0833-46A9-BB9D-F0948274DCF8}" presName="spaceBetweenRectangles" presStyleCnt="0"/>
      <dgm:spPr/>
    </dgm:pt>
    <dgm:pt modelId="{9234B9D5-65CF-4DE5-BA51-8F0CE07AE769}" type="pres">
      <dgm:prSet presAssocID="{DF2B4DE7-D011-43F1-A492-59EF04256C13}" presName="parentLin" presStyleCnt="0"/>
      <dgm:spPr/>
    </dgm:pt>
    <dgm:pt modelId="{36BCE7B1-ABF0-4EED-97AA-1CBB2A6408DF}" type="pres">
      <dgm:prSet presAssocID="{DF2B4DE7-D011-43F1-A492-59EF04256C13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9FCB7716-74B6-4A44-B5CA-594CE2926CA5}" type="pres">
      <dgm:prSet presAssocID="{DF2B4DE7-D011-43F1-A492-59EF04256C13}" presName="parentText" presStyleLbl="node1" presStyleIdx="3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FFBB26-324F-47FF-949F-103FF5818BAB}" type="pres">
      <dgm:prSet presAssocID="{DF2B4DE7-D011-43F1-A492-59EF04256C13}" presName="negativeSpace" presStyleCnt="0"/>
      <dgm:spPr/>
    </dgm:pt>
    <dgm:pt modelId="{B2E1F095-A1DB-4F9D-B16D-53EA33041EB5}" type="pres">
      <dgm:prSet presAssocID="{DF2B4DE7-D011-43F1-A492-59EF04256C13}" presName="childText" presStyleLbl="conFgAcc1" presStyleIdx="3" presStyleCnt="5">
        <dgm:presLayoutVars>
          <dgm:bulletEnabled val="1"/>
        </dgm:presLayoutVars>
      </dgm:prSet>
      <dgm:spPr/>
    </dgm:pt>
    <dgm:pt modelId="{83E11F7D-D455-4567-BA67-3B365BBD9D92}" type="pres">
      <dgm:prSet presAssocID="{A0C1B8A2-686B-4E96-B38D-9DD2C6CFE5ED}" presName="spaceBetweenRectangles" presStyleCnt="0"/>
      <dgm:spPr/>
    </dgm:pt>
    <dgm:pt modelId="{CE397D6D-333A-458E-85EB-75E8ADEF1778}" type="pres">
      <dgm:prSet presAssocID="{5F627C4C-C971-4479-8CD0-C33F7D79B700}" presName="parentLin" presStyleCnt="0"/>
      <dgm:spPr/>
    </dgm:pt>
    <dgm:pt modelId="{1C21F568-D560-4A3A-A999-6384FFEF2F4B}" type="pres">
      <dgm:prSet presAssocID="{5F627C4C-C971-4479-8CD0-C33F7D79B700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4CC33B70-79DD-484B-B38F-EF1F8D556B57}" type="pres">
      <dgm:prSet presAssocID="{5F627C4C-C971-4479-8CD0-C33F7D79B700}" presName="parentText" presStyleLbl="node1" presStyleIdx="4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C65BDF-D821-4DA2-B601-AC7B7DD5EF66}" type="pres">
      <dgm:prSet presAssocID="{5F627C4C-C971-4479-8CD0-C33F7D79B700}" presName="negativeSpace" presStyleCnt="0"/>
      <dgm:spPr/>
    </dgm:pt>
    <dgm:pt modelId="{B92631C9-AF6A-4AB9-9118-ECF92A2CF306}" type="pres">
      <dgm:prSet presAssocID="{5F627C4C-C971-4479-8CD0-C33F7D79B70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66CA095-A010-46EC-A52B-4F18C4814710}" srcId="{24EA7DAD-3C65-4A44-869D-6F0C6DE2F913}" destId="{DF2B4DE7-D011-43F1-A492-59EF04256C13}" srcOrd="3" destOrd="0" parTransId="{3C5B7BC5-CEEA-4CA4-BD0C-924295D86089}" sibTransId="{A0C1B8A2-686B-4E96-B38D-9DD2C6CFE5ED}"/>
    <dgm:cxn modelId="{D3C488BD-76CF-4A44-A645-459C990021E4}" type="presOf" srcId="{D8A54C2C-781E-41D3-8746-8D1DDE2D894C}" destId="{18FAA7FD-F776-483A-B4F9-D7E3A3FA852C}" srcOrd="1" destOrd="0" presId="urn:microsoft.com/office/officeart/2005/8/layout/list1"/>
    <dgm:cxn modelId="{B21E9D4C-7F3B-4571-A690-8FF15840DA1A}" type="presOf" srcId="{5F627C4C-C971-4479-8CD0-C33F7D79B700}" destId="{4CC33B70-79DD-484B-B38F-EF1F8D556B57}" srcOrd="1" destOrd="0" presId="urn:microsoft.com/office/officeart/2005/8/layout/list1"/>
    <dgm:cxn modelId="{CE145140-9562-4E5B-A537-980287153EDD}" type="presOf" srcId="{5F627C4C-C971-4479-8CD0-C33F7D79B700}" destId="{1C21F568-D560-4A3A-A999-6384FFEF2F4B}" srcOrd="0" destOrd="0" presId="urn:microsoft.com/office/officeart/2005/8/layout/list1"/>
    <dgm:cxn modelId="{AB4A43E5-F15E-4158-88F8-43679017880E}" srcId="{24EA7DAD-3C65-4A44-869D-6F0C6DE2F913}" destId="{43A15B81-64A2-4D8D-9F57-DD16B1B6DE81}" srcOrd="0" destOrd="0" parTransId="{9EBC5AD4-93A5-4025-85F1-F4E281AAF4A3}" sibTransId="{30D8D016-AD01-4463-9E8D-700CC3855DBB}"/>
    <dgm:cxn modelId="{64137C56-E2D6-4E32-96AE-A9A28BEA6CF3}" type="presOf" srcId="{24EA7DAD-3C65-4A44-869D-6F0C6DE2F913}" destId="{7D0187F7-D6EE-4242-8833-5319B999B293}" srcOrd="0" destOrd="0" presId="urn:microsoft.com/office/officeart/2005/8/layout/list1"/>
    <dgm:cxn modelId="{7EEE6EFC-A34D-4195-8FED-60009DAA473A}" type="presOf" srcId="{43A15B81-64A2-4D8D-9F57-DD16B1B6DE81}" destId="{CA18C2C4-C7F4-4C1A-B90B-20F7D50ADA67}" srcOrd="1" destOrd="0" presId="urn:microsoft.com/office/officeart/2005/8/layout/list1"/>
    <dgm:cxn modelId="{B7306522-E2FE-499F-8C43-C701DC134CE9}" type="presOf" srcId="{DF2B4DE7-D011-43F1-A492-59EF04256C13}" destId="{36BCE7B1-ABF0-4EED-97AA-1CBB2A6408DF}" srcOrd="0" destOrd="0" presId="urn:microsoft.com/office/officeart/2005/8/layout/list1"/>
    <dgm:cxn modelId="{AAD38E31-7265-4C3B-BA93-3065F1573A2A}" type="presOf" srcId="{DF2B4DE7-D011-43F1-A492-59EF04256C13}" destId="{9FCB7716-74B6-4A44-B5CA-594CE2926CA5}" srcOrd="1" destOrd="0" presId="urn:microsoft.com/office/officeart/2005/8/layout/list1"/>
    <dgm:cxn modelId="{3BFE1FBB-CAAA-4B60-80F8-EB830A19B6DB}" srcId="{24EA7DAD-3C65-4A44-869D-6F0C6DE2F913}" destId="{9CB91C55-2322-48E2-AB02-CE20C0A81053}" srcOrd="2" destOrd="0" parTransId="{13FF453F-66E5-43F4-8A66-80A885F2DA25}" sibTransId="{54A57339-0833-46A9-BB9D-F0948274DCF8}"/>
    <dgm:cxn modelId="{67E46DF6-1053-4220-8DFD-2D47420A6BCE}" type="presOf" srcId="{43A15B81-64A2-4D8D-9F57-DD16B1B6DE81}" destId="{86106470-EA20-4369-8176-F4FF1428B7EF}" srcOrd="0" destOrd="0" presId="urn:microsoft.com/office/officeart/2005/8/layout/list1"/>
    <dgm:cxn modelId="{BD19E12B-B1D9-4189-A2AC-676A1EDDD5AE}" type="presOf" srcId="{9CB91C55-2322-48E2-AB02-CE20C0A81053}" destId="{89C6ECFC-3287-4324-8945-A2B7F9F0AE4B}" srcOrd="0" destOrd="0" presId="urn:microsoft.com/office/officeart/2005/8/layout/list1"/>
    <dgm:cxn modelId="{AF36AFC2-EA19-4D36-A73C-E2B3E9473253}" srcId="{24EA7DAD-3C65-4A44-869D-6F0C6DE2F913}" destId="{D8A54C2C-781E-41D3-8746-8D1DDE2D894C}" srcOrd="1" destOrd="0" parTransId="{EB14B308-3FAA-4318-AEDC-D766929CB5A8}" sibTransId="{AC389616-1FF5-45C7-9F34-19A9FE2CF054}"/>
    <dgm:cxn modelId="{BB64A98A-BDA0-4554-9A63-259D05AF5605}" type="presOf" srcId="{D8A54C2C-781E-41D3-8746-8D1DDE2D894C}" destId="{8FD99615-952A-41B6-9A33-1614CE4D970C}" srcOrd="0" destOrd="0" presId="urn:microsoft.com/office/officeart/2005/8/layout/list1"/>
    <dgm:cxn modelId="{E5C0375E-3D30-43D7-BCC3-C454A4C134C8}" srcId="{24EA7DAD-3C65-4A44-869D-6F0C6DE2F913}" destId="{5F627C4C-C971-4479-8CD0-C33F7D79B700}" srcOrd="4" destOrd="0" parTransId="{EBD989EE-D499-4EB8-AC09-3D90F991F722}" sibTransId="{352907F5-31F8-482B-90E3-F3131EBE3CB6}"/>
    <dgm:cxn modelId="{87356C5B-BD58-4638-85E9-2620DB8FD71E}" type="presOf" srcId="{9CB91C55-2322-48E2-AB02-CE20C0A81053}" destId="{FE13B756-DB73-40AF-AA68-B798567209FB}" srcOrd="1" destOrd="0" presId="urn:microsoft.com/office/officeart/2005/8/layout/list1"/>
    <dgm:cxn modelId="{10B13056-AB5B-43C4-B019-A952E0C60BE3}" type="presParOf" srcId="{7D0187F7-D6EE-4242-8833-5319B999B293}" destId="{1C5A7A24-56D4-4C65-AAB2-4B53CE91710E}" srcOrd="0" destOrd="0" presId="urn:microsoft.com/office/officeart/2005/8/layout/list1"/>
    <dgm:cxn modelId="{22DB4F8E-3F85-4FD7-91FF-857AC1A05096}" type="presParOf" srcId="{1C5A7A24-56D4-4C65-AAB2-4B53CE91710E}" destId="{86106470-EA20-4369-8176-F4FF1428B7EF}" srcOrd="0" destOrd="0" presId="urn:microsoft.com/office/officeart/2005/8/layout/list1"/>
    <dgm:cxn modelId="{1B12B634-9A8C-49F7-93EF-88D12CA4AA51}" type="presParOf" srcId="{1C5A7A24-56D4-4C65-AAB2-4B53CE91710E}" destId="{CA18C2C4-C7F4-4C1A-B90B-20F7D50ADA67}" srcOrd="1" destOrd="0" presId="urn:microsoft.com/office/officeart/2005/8/layout/list1"/>
    <dgm:cxn modelId="{F0EEC2EE-045E-4BEA-8823-A9B01C61CBE1}" type="presParOf" srcId="{7D0187F7-D6EE-4242-8833-5319B999B293}" destId="{32035374-01B1-4D0F-96E4-04CA4378137A}" srcOrd="1" destOrd="0" presId="urn:microsoft.com/office/officeart/2005/8/layout/list1"/>
    <dgm:cxn modelId="{709AE47B-BC82-4E79-B6DD-7FB86110862D}" type="presParOf" srcId="{7D0187F7-D6EE-4242-8833-5319B999B293}" destId="{39AB4D12-2EF6-4224-B880-12B3F8E3DEF8}" srcOrd="2" destOrd="0" presId="urn:microsoft.com/office/officeart/2005/8/layout/list1"/>
    <dgm:cxn modelId="{3CECF0F1-6282-4FB2-AE60-CE5220FAB009}" type="presParOf" srcId="{7D0187F7-D6EE-4242-8833-5319B999B293}" destId="{B6E367FF-2659-4A5D-A3FF-D7A73ED10054}" srcOrd="3" destOrd="0" presId="urn:microsoft.com/office/officeart/2005/8/layout/list1"/>
    <dgm:cxn modelId="{1D32EC9B-812C-42B6-B163-F363FD83BEB5}" type="presParOf" srcId="{7D0187F7-D6EE-4242-8833-5319B999B293}" destId="{44D79240-8CD0-43FA-8BA7-FD131230221D}" srcOrd="4" destOrd="0" presId="urn:microsoft.com/office/officeart/2005/8/layout/list1"/>
    <dgm:cxn modelId="{EF43C02D-036F-4028-8217-6228AA5E9C06}" type="presParOf" srcId="{44D79240-8CD0-43FA-8BA7-FD131230221D}" destId="{8FD99615-952A-41B6-9A33-1614CE4D970C}" srcOrd="0" destOrd="0" presId="urn:microsoft.com/office/officeart/2005/8/layout/list1"/>
    <dgm:cxn modelId="{072A3C29-6D49-4666-9806-FEB7ED1FD5AD}" type="presParOf" srcId="{44D79240-8CD0-43FA-8BA7-FD131230221D}" destId="{18FAA7FD-F776-483A-B4F9-D7E3A3FA852C}" srcOrd="1" destOrd="0" presId="urn:microsoft.com/office/officeart/2005/8/layout/list1"/>
    <dgm:cxn modelId="{2EF9E1CC-5417-4A79-8FFC-CD5BA14F0047}" type="presParOf" srcId="{7D0187F7-D6EE-4242-8833-5319B999B293}" destId="{D3834EFC-4045-4B04-9999-CD857FE2A240}" srcOrd="5" destOrd="0" presId="urn:microsoft.com/office/officeart/2005/8/layout/list1"/>
    <dgm:cxn modelId="{75D5CBC2-1F67-4C49-9777-29C64E3A88B7}" type="presParOf" srcId="{7D0187F7-D6EE-4242-8833-5319B999B293}" destId="{189FD383-A206-4017-9A4A-6DC473D368EE}" srcOrd="6" destOrd="0" presId="urn:microsoft.com/office/officeart/2005/8/layout/list1"/>
    <dgm:cxn modelId="{16E54C91-4D6F-421A-BED5-D86D4175F364}" type="presParOf" srcId="{7D0187F7-D6EE-4242-8833-5319B999B293}" destId="{808DC2AF-FAFA-4541-872B-E22510DD3BFE}" srcOrd="7" destOrd="0" presId="urn:microsoft.com/office/officeart/2005/8/layout/list1"/>
    <dgm:cxn modelId="{D20DC960-5B5F-49BA-8933-70375485753C}" type="presParOf" srcId="{7D0187F7-D6EE-4242-8833-5319B999B293}" destId="{EC37F05D-5DC6-44A3-99FD-0731479B452B}" srcOrd="8" destOrd="0" presId="urn:microsoft.com/office/officeart/2005/8/layout/list1"/>
    <dgm:cxn modelId="{D058C08F-071E-48F8-B8FB-8C6B7A555315}" type="presParOf" srcId="{EC37F05D-5DC6-44A3-99FD-0731479B452B}" destId="{89C6ECFC-3287-4324-8945-A2B7F9F0AE4B}" srcOrd="0" destOrd="0" presId="urn:microsoft.com/office/officeart/2005/8/layout/list1"/>
    <dgm:cxn modelId="{F7E55BE5-3B31-4030-9B31-90FC29A80333}" type="presParOf" srcId="{EC37F05D-5DC6-44A3-99FD-0731479B452B}" destId="{FE13B756-DB73-40AF-AA68-B798567209FB}" srcOrd="1" destOrd="0" presId="urn:microsoft.com/office/officeart/2005/8/layout/list1"/>
    <dgm:cxn modelId="{33C0D474-43B8-4542-AA49-C2602F6065A0}" type="presParOf" srcId="{7D0187F7-D6EE-4242-8833-5319B999B293}" destId="{965715D5-A9E6-4DE0-AE57-C120ABA69112}" srcOrd="9" destOrd="0" presId="urn:microsoft.com/office/officeart/2005/8/layout/list1"/>
    <dgm:cxn modelId="{28B9D681-E8E3-4846-AE51-9FD24BD63CF5}" type="presParOf" srcId="{7D0187F7-D6EE-4242-8833-5319B999B293}" destId="{980DBCCE-FD5B-44BF-AEC0-04B105AFBE10}" srcOrd="10" destOrd="0" presId="urn:microsoft.com/office/officeart/2005/8/layout/list1"/>
    <dgm:cxn modelId="{DFCAC89B-5650-4066-A7EE-742FA2D16308}" type="presParOf" srcId="{7D0187F7-D6EE-4242-8833-5319B999B293}" destId="{CF162A9B-137F-4DA2-A898-C8171A980EF9}" srcOrd="11" destOrd="0" presId="urn:microsoft.com/office/officeart/2005/8/layout/list1"/>
    <dgm:cxn modelId="{9A5300B1-5DFA-4FE7-8607-F1EA58A4FFA6}" type="presParOf" srcId="{7D0187F7-D6EE-4242-8833-5319B999B293}" destId="{9234B9D5-65CF-4DE5-BA51-8F0CE07AE769}" srcOrd="12" destOrd="0" presId="urn:microsoft.com/office/officeart/2005/8/layout/list1"/>
    <dgm:cxn modelId="{56914575-BBC2-4C84-BB52-724F47C3735E}" type="presParOf" srcId="{9234B9D5-65CF-4DE5-BA51-8F0CE07AE769}" destId="{36BCE7B1-ABF0-4EED-97AA-1CBB2A6408DF}" srcOrd="0" destOrd="0" presId="urn:microsoft.com/office/officeart/2005/8/layout/list1"/>
    <dgm:cxn modelId="{7F9FEAC4-EAF1-444D-9F4C-BB5537CDC9C8}" type="presParOf" srcId="{9234B9D5-65CF-4DE5-BA51-8F0CE07AE769}" destId="{9FCB7716-74B6-4A44-B5CA-594CE2926CA5}" srcOrd="1" destOrd="0" presId="urn:microsoft.com/office/officeart/2005/8/layout/list1"/>
    <dgm:cxn modelId="{F28A62B5-CF1B-4672-B3F6-C9BF3765276E}" type="presParOf" srcId="{7D0187F7-D6EE-4242-8833-5319B999B293}" destId="{B3FFBB26-324F-47FF-949F-103FF5818BAB}" srcOrd="13" destOrd="0" presId="urn:microsoft.com/office/officeart/2005/8/layout/list1"/>
    <dgm:cxn modelId="{53BEAB85-5DBC-4EF4-9FEF-DA172355941D}" type="presParOf" srcId="{7D0187F7-D6EE-4242-8833-5319B999B293}" destId="{B2E1F095-A1DB-4F9D-B16D-53EA33041EB5}" srcOrd="14" destOrd="0" presId="urn:microsoft.com/office/officeart/2005/8/layout/list1"/>
    <dgm:cxn modelId="{71CD3FFB-AB4A-4354-A44F-7E104573D588}" type="presParOf" srcId="{7D0187F7-D6EE-4242-8833-5319B999B293}" destId="{83E11F7D-D455-4567-BA67-3B365BBD9D92}" srcOrd="15" destOrd="0" presId="urn:microsoft.com/office/officeart/2005/8/layout/list1"/>
    <dgm:cxn modelId="{9B866491-D7B2-41CD-B435-187C8C8AA55E}" type="presParOf" srcId="{7D0187F7-D6EE-4242-8833-5319B999B293}" destId="{CE397D6D-333A-458E-85EB-75E8ADEF1778}" srcOrd="16" destOrd="0" presId="urn:microsoft.com/office/officeart/2005/8/layout/list1"/>
    <dgm:cxn modelId="{A2735544-CFFC-4538-896C-FC0C679BA7CA}" type="presParOf" srcId="{CE397D6D-333A-458E-85EB-75E8ADEF1778}" destId="{1C21F568-D560-4A3A-A999-6384FFEF2F4B}" srcOrd="0" destOrd="0" presId="urn:microsoft.com/office/officeart/2005/8/layout/list1"/>
    <dgm:cxn modelId="{A701B3F1-DAEE-4877-BE36-0FC83AC1C1A3}" type="presParOf" srcId="{CE397D6D-333A-458E-85EB-75E8ADEF1778}" destId="{4CC33B70-79DD-484B-B38F-EF1F8D556B57}" srcOrd="1" destOrd="0" presId="urn:microsoft.com/office/officeart/2005/8/layout/list1"/>
    <dgm:cxn modelId="{ABF1CDAD-4085-4DDD-8666-24FD33EA0881}" type="presParOf" srcId="{7D0187F7-D6EE-4242-8833-5319B999B293}" destId="{95C65BDF-D821-4DA2-B601-AC7B7DD5EF66}" srcOrd="17" destOrd="0" presId="urn:microsoft.com/office/officeart/2005/8/layout/list1"/>
    <dgm:cxn modelId="{91325389-7F54-4F1F-8F12-6324339A12AC}" type="presParOf" srcId="{7D0187F7-D6EE-4242-8833-5319B999B293}" destId="{B92631C9-AF6A-4AB9-9118-ECF92A2CF30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4EA7DAD-3C65-4A44-869D-6F0C6DE2F91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A15B81-64A2-4D8D-9F57-DD16B1B6DE81}">
      <dgm:prSet phldrT="[Текст]" custT="1"/>
      <dgm:spPr/>
      <dgm:t>
        <a:bodyPr/>
        <a:lstStyle/>
        <a:p>
          <a:r>
            <a:rPr lang="ru-RU" sz="2000" dirty="0" smtClean="0"/>
            <a:t>заключительный акт по итогам проведения ПМО  работников </a:t>
          </a:r>
          <a:endParaRPr lang="ru-RU" sz="2000" dirty="0"/>
        </a:p>
      </dgm:t>
    </dgm:pt>
    <dgm:pt modelId="{9EBC5AD4-93A5-4025-85F1-F4E281AAF4A3}" type="parTrans" cxnId="{AB4A43E5-F15E-4158-88F8-43679017880E}">
      <dgm:prSet/>
      <dgm:spPr/>
      <dgm:t>
        <a:bodyPr/>
        <a:lstStyle/>
        <a:p>
          <a:endParaRPr lang="ru-RU"/>
        </a:p>
      </dgm:t>
    </dgm:pt>
    <dgm:pt modelId="{30D8D016-AD01-4463-9E8D-700CC3855DBB}" type="sibTrans" cxnId="{AB4A43E5-F15E-4158-88F8-43679017880E}">
      <dgm:prSet/>
      <dgm:spPr/>
      <dgm:t>
        <a:bodyPr/>
        <a:lstStyle/>
        <a:p>
          <a:endParaRPr lang="ru-RU"/>
        </a:p>
      </dgm:t>
    </dgm:pt>
    <dgm:pt modelId="{D8A54C2C-781E-41D3-8746-8D1DDE2D894C}">
      <dgm:prSet phldrT="[Текст]" custT="1"/>
      <dgm:spPr/>
      <dgm:t>
        <a:bodyPr/>
        <a:lstStyle/>
        <a:p>
          <a:r>
            <a:rPr lang="ru-RU" sz="2000" dirty="0" smtClean="0"/>
            <a:t>список работников, направленных на СКЛ, с указанием рекомендаций, содержащихся в заключительном акте</a:t>
          </a:r>
          <a:endParaRPr lang="ru-RU" sz="2000" dirty="0"/>
        </a:p>
      </dgm:t>
    </dgm:pt>
    <dgm:pt modelId="{EB14B308-3FAA-4318-AEDC-D766929CB5A8}" type="parTrans" cxnId="{AF36AFC2-EA19-4D36-A73C-E2B3E9473253}">
      <dgm:prSet/>
      <dgm:spPr/>
      <dgm:t>
        <a:bodyPr/>
        <a:lstStyle/>
        <a:p>
          <a:endParaRPr lang="ru-RU"/>
        </a:p>
      </dgm:t>
    </dgm:pt>
    <dgm:pt modelId="{AC389616-1FF5-45C7-9F34-19A9FE2CF054}" type="sibTrans" cxnId="{AF36AFC2-EA19-4D36-A73C-E2B3E9473253}">
      <dgm:prSet/>
      <dgm:spPr/>
      <dgm:t>
        <a:bodyPr/>
        <a:lstStyle/>
        <a:p>
          <a:endParaRPr lang="ru-RU"/>
        </a:p>
      </dgm:t>
    </dgm:pt>
    <dgm:pt modelId="{9CB91C55-2322-48E2-AB02-CE20C0A81053}">
      <dgm:prSet phldrT="[Текст]" custT="1"/>
      <dgm:spPr/>
      <dgm:t>
        <a:bodyPr/>
        <a:lstStyle/>
        <a:p>
          <a:r>
            <a:rPr lang="ru-RU" sz="2000" dirty="0" smtClean="0"/>
            <a:t>копии договоров или счетов с организацией, осуществляющей СКЛ работников</a:t>
          </a:r>
          <a:endParaRPr lang="ru-RU" sz="2000" dirty="0"/>
        </a:p>
      </dgm:t>
    </dgm:pt>
    <dgm:pt modelId="{13FF453F-66E5-43F4-8A66-80A885F2DA25}" type="parTrans" cxnId="{3BFE1FBB-CAAA-4B60-80F8-EB830A19B6DB}">
      <dgm:prSet/>
      <dgm:spPr/>
      <dgm:t>
        <a:bodyPr/>
        <a:lstStyle/>
        <a:p>
          <a:endParaRPr lang="ru-RU"/>
        </a:p>
      </dgm:t>
    </dgm:pt>
    <dgm:pt modelId="{54A57339-0833-46A9-BB9D-F0948274DCF8}" type="sibTrans" cxnId="{3BFE1FBB-CAAA-4B60-80F8-EB830A19B6DB}">
      <dgm:prSet/>
      <dgm:spPr/>
      <dgm:t>
        <a:bodyPr/>
        <a:lstStyle/>
        <a:p>
          <a:endParaRPr lang="ru-RU"/>
        </a:p>
      </dgm:t>
    </dgm:pt>
    <dgm:pt modelId="{DF2B4DE7-D011-43F1-A492-59EF04256C13}">
      <dgm:prSet phldrT="[Текст]" custT="1"/>
      <dgm:spPr/>
      <dgm:t>
        <a:bodyPr/>
        <a:lstStyle/>
        <a:p>
          <a:r>
            <a:rPr lang="ru-RU" sz="2000" dirty="0" smtClean="0"/>
            <a:t>копия калькуляции стоимости путевки</a:t>
          </a:r>
          <a:endParaRPr lang="ru-RU" sz="2000" dirty="0"/>
        </a:p>
      </dgm:t>
    </dgm:pt>
    <dgm:pt modelId="{3C5B7BC5-CEEA-4CA4-BD0C-924295D86089}" type="parTrans" cxnId="{266CA095-A010-46EC-A52B-4F18C4814710}">
      <dgm:prSet/>
      <dgm:spPr/>
      <dgm:t>
        <a:bodyPr/>
        <a:lstStyle/>
        <a:p>
          <a:endParaRPr lang="ru-RU"/>
        </a:p>
      </dgm:t>
    </dgm:pt>
    <dgm:pt modelId="{A0C1B8A2-686B-4E96-B38D-9DD2C6CFE5ED}" type="sibTrans" cxnId="{266CA095-A010-46EC-A52B-4F18C4814710}">
      <dgm:prSet/>
      <dgm:spPr/>
      <dgm:t>
        <a:bodyPr/>
        <a:lstStyle/>
        <a:p>
          <a:endParaRPr lang="ru-RU"/>
        </a:p>
      </dgm:t>
    </dgm:pt>
    <dgm:pt modelId="{7D0187F7-D6EE-4242-8833-5319B999B293}" type="pres">
      <dgm:prSet presAssocID="{24EA7DAD-3C65-4A44-869D-6F0C6DE2F9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5A7A24-56D4-4C65-AAB2-4B53CE91710E}" type="pres">
      <dgm:prSet presAssocID="{43A15B81-64A2-4D8D-9F57-DD16B1B6DE81}" presName="parentLin" presStyleCnt="0"/>
      <dgm:spPr/>
    </dgm:pt>
    <dgm:pt modelId="{86106470-EA20-4369-8176-F4FF1428B7EF}" type="pres">
      <dgm:prSet presAssocID="{43A15B81-64A2-4D8D-9F57-DD16B1B6DE81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CA18C2C4-C7F4-4C1A-B90B-20F7D50ADA67}" type="pres">
      <dgm:prSet presAssocID="{43A15B81-64A2-4D8D-9F57-DD16B1B6DE81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35374-01B1-4D0F-96E4-04CA4378137A}" type="pres">
      <dgm:prSet presAssocID="{43A15B81-64A2-4D8D-9F57-DD16B1B6DE81}" presName="negativeSpace" presStyleCnt="0"/>
      <dgm:spPr/>
    </dgm:pt>
    <dgm:pt modelId="{39AB4D12-2EF6-4224-B880-12B3F8E3DEF8}" type="pres">
      <dgm:prSet presAssocID="{43A15B81-64A2-4D8D-9F57-DD16B1B6DE81}" presName="childText" presStyleLbl="conFgAcc1" presStyleIdx="0" presStyleCnt="4">
        <dgm:presLayoutVars>
          <dgm:bulletEnabled val="1"/>
        </dgm:presLayoutVars>
      </dgm:prSet>
      <dgm:spPr/>
    </dgm:pt>
    <dgm:pt modelId="{B6E367FF-2659-4A5D-A3FF-D7A73ED10054}" type="pres">
      <dgm:prSet presAssocID="{30D8D016-AD01-4463-9E8D-700CC3855DBB}" presName="spaceBetweenRectangles" presStyleCnt="0"/>
      <dgm:spPr/>
    </dgm:pt>
    <dgm:pt modelId="{44D79240-8CD0-43FA-8BA7-FD131230221D}" type="pres">
      <dgm:prSet presAssocID="{D8A54C2C-781E-41D3-8746-8D1DDE2D894C}" presName="parentLin" presStyleCnt="0"/>
      <dgm:spPr/>
    </dgm:pt>
    <dgm:pt modelId="{8FD99615-952A-41B6-9A33-1614CE4D970C}" type="pres">
      <dgm:prSet presAssocID="{D8A54C2C-781E-41D3-8746-8D1DDE2D894C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18FAA7FD-F776-483A-B4F9-D7E3A3FA852C}" type="pres">
      <dgm:prSet presAssocID="{D8A54C2C-781E-41D3-8746-8D1DDE2D894C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34EFC-4045-4B04-9999-CD857FE2A240}" type="pres">
      <dgm:prSet presAssocID="{D8A54C2C-781E-41D3-8746-8D1DDE2D894C}" presName="negativeSpace" presStyleCnt="0"/>
      <dgm:spPr/>
    </dgm:pt>
    <dgm:pt modelId="{189FD383-A206-4017-9A4A-6DC473D368EE}" type="pres">
      <dgm:prSet presAssocID="{D8A54C2C-781E-41D3-8746-8D1DDE2D894C}" presName="childText" presStyleLbl="conFgAcc1" presStyleIdx="1" presStyleCnt="4">
        <dgm:presLayoutVars>
          <dgm:bulletEnabled val="1"/>
        </dgm:presLayoutVars>
      </dgm:prSet>
      <dgm:spPr/>
    </dgm:pt>
    <dgm:pt modelId="{808DC2AF-FAFA-4541-872B-E22510DD3BFE}" type="pres">
      <dgm:prSet presAssocID="{AC389616-1FF5-45C7-9F34-19A9FE2CF054}" presName="spaceBetweenRectangles" presStyleCnt="0"/>
      <dgm:spPr/>
    </dgm:pt>
    <dgm:pt modelId="{EC37F05D-5DC6-44A3-99FD-0731479B452B}" type="pres">
      <dgm:prSet presAssocID="{9CB91C55-2322-48E2-AB02-CE20C0A81053}" presName="parentLin" presStyleCnt="0"/>
      <dgm:spPr/>
    </dgm:pt>
    <dgm:pt modelId="{89C6ECFC-3287-4324-8945-A2B7F9F0AE4B}" type="pres">
      <dgm:prSet presAssocID="{9CB91C55-2322-48E2-AB02-CE20C0A81053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FE13B756-DB73-40AF-AA68-B798567209FB}" type="pres">
      <dgm:prSet presAssocID="{9CB91C55-2322-48E2-AB02-CE20C0A81053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715D5-A9E6-4DE0-AE57-C120ABA69112}" type="pres">
      <dgm:prSet presAssocID="{9CB91C55-2322-48E2-AB02-CE20C0A81053}" presName="negativeSpace" presStyleCnt="0"/>
      <dgm:spPr/>
    </dgm:pt>
    <dgm:pt modelId="{980DBCCE-FD5B-44BF-AEC0-04B105AFBE10}" type="pres">
      <dgm:prSet presAssocID="{9CB91C55-2322-48E2-AB02-CE20C0A81053}" presName="childText" presStyleLbl="conFgAcc1" presStyleIdx="2" presStyleCnt="4">
        <dgm:presLayoutVars>
          <dgm:bulletEnabled val="1"/>
        </dgm:presLayoutVars>
      </dgm:prSet>
      <dgm:spPr/>
    </dgm:pt>
    <dgm:pt modelId="{CF162A9B-137F-4DA2-A898-C8171A980EF9}" type="pres">
      <dgm:prSet presAssocID="{54A57339-0833-46A9-BB9D-F0948274DCF8}" presName="spaceBetweenRectangles" presStyleCnt="0"/>
      <dgm:spPr/>
    </dgm:pt>
    <dgm:pt modelId="{9234B9D5-65CF-4DE5-BA51-8F0CE07AE769}" type="pres">
      <dgm:prSet presAssocID="{DF2B4DE7-D011-43F1-A492-59EF04256C13}" presName="parentLin" presStyleCnt="0"/>
      <dgm:spPr/>
    </dgm:pt>
    <dgm:pt modelId="{36BCE7B1-ABF0-4EED-97AA-1CBB2A6408DF}" type="pres">
      <dgm:prSet presAssocID="{DF2B4DE7-D011-43F1-A492-59EF04256C13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9FCB7716-74B6-4A44-B5CA-594CE2926CA5}" type="pres">
      <dgm:prSet presAssocID="{DF2B4DE7-D011-43F1-A492-59EF04256C13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FFBB26-324F-47FF-949F-103FF5818BAB}" type="pres">
      <dgm:prSet presAssocID="{DF2B4DE7-D011-43F1-A492-59EF04256C13}" presName="negativeSpace" presStyleCnt="0"/>
      <dgm:spPr/>
    </dgm:pt>
    <dgm:pt modelId="{B2E1F095-A1DB-4F9D-B16D-53EA33041EB5}" type="pres">
      <dgm:prSet presAssocID="{DF2B4DE7-D011-43F1-A492-59EF04256C1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36C89DC-A5E0-4463-A1CA-0B295BC86768}" type="presOf" srcId="{43A15B81-64A2-4D8D-9F57-DD16B1B6DE81}" destId="{86106470-EA20-4369-8176-F4FF1428B7EF}" srcOrd="0" destOrd="0" presId="urn:microsoft.com/office/officeart/2005/8/layout/list1"/>
    <dgm:cxn modelId="{899ACA9E-ECAD-4FFD-A6D5-74ED3AE44030}" type="presOf" srcId="{9CB91C55-2322-48E2-AB02-CE20C0A81053}" destId="{89C6ECFC-3287-4324-8945-A2B7F9F0AE4B}" srcOrd="0" destOrd="0" presId="urn:microsoft.com/office/officeart/2005/8/layout/list1"/>
    <dgm:cxn modelId="{3BFE1FBB-CAAA-4B60-80F8-EB830A19B6DB}" srcId="{24EA7DAD-3C65-4A44-869D-6F0C6DE2F913}" destId="{9CB91C55-2322-48E2-AB02-CE20C0A81053}" srcOrd="2" destOrd="0" parTransId="{13FF453F-66E5-43F4-8A66-80A885F2DA25}" sibTransId="{54A57339-0833-46A9-BB9D-F0948274DCF8}"/>
    <dgm:cxn modelId="{E7FE75FF-6075-44FA-B612-49FC4F3B4DE7}" type="presOf" srcId="{DF2B4DE7-D011-43F1-A492-59EF04256C13}" destId="{36BCE7B1-ABF0-4EED-97AA-1CBB2A6408DF}" srcOrd="0" destOrd="0" presId="urn:microsoft.com/office/officeart/2005/8/layout/list1"/>
    <dgm:cxn modelId="{66632C12-A323-4910-9C90-B1FE810B9DC9}" type="presOf" srcId="{9CB91C55-2322-48E2-AB02-CE20C0A81053}" destId="{FE13B756-DB73-40AF-AA68-B798567209FB}" srcOrd="1" destOrd="0" presId="urn:microsoft.com/office/officeart/2005/8/layout/list1"/>
    <dgm:cxn modelId="{266CA095-A010-46EC-A52B-4F18C4814710}" srcId="{24EA7DAD-3C65-4A44-869D-6F0C6DE2F913}" destId="{DF2B4DE7-D011-43F1-A492-59EF04256C13}" srcOrd="3" destOrd="0" parTransId="{3C5B7BC5-CEEA-4CA4-BD0C-924295D86089}" sibTransId="{A0C1B8A2-686B-4E96-B38D-9DD2C6CFE5ED}"/>
    <dgm:cxn modelId="{AF36AFC2-EA19-4D36-A73C-E2B3E9473253}" srcId="{24EA7DAD-3C65-4A44-869D-6F0C6DE2F913}" destId="{D8A54C2C-781E-41D3-8746-8D1DDE2D894C}" srcOrd="1" destOrd="0" parTransId="{EB14B308-3FAA-4318-AEDC-D766929CB5A8}" sibTransId="{AC389616-1FF5-45C7-9F34-19A9FE2CF054}"/>
    <dgm:cxn modelId="{1481D5BB-3B28-415E-967D-C848A4E8F993}" type="presOf" srcId="{D8A54C2C-781E-41D3-8746-8D1DDE2D894C}" destId="{8FD99615-952A-41B6-9A33-1614CE4D970C}" srcOrd="0" destOrd="0" presId="urn:microsoft.com/office/officeart/2005/8/layout/list1"/>
    <dgm:cxn modelId="{DB2CED1F-7848-4699-9C46-4C33E433415E}" type="presOf" srcId="{D8A54C2C-781E-41D3-8746-8D1DDE2D894C}" destId="{18FAA7FD-F776-483A-B4F9-D7E3A3FA852C}" srcOrd="1" destOrd="0" presId="urn:microsoft.com/office/officeart/2005/8/layout/list1"/>
    <dgm:cxn modelId="{D56E8D4A-75A5-4322-8F03-FE060ECD4D16}" type="presOf" srcId="{43A15B81-64A2-4D8D-9F57-DD16B1B6DE81}" destId="{CA18C2C4-C7F4-4C1A-B90B-20F7D50ADA67}" srcOrd="1" destOrd="0" presId="urn:microsoft.com/office/officeart/2005/8/layout/list1"/>
    <dgm:cxn modelId="{4D929082-3C85-47E8-BF14-BAE28CC28A21}" type="presOf" srcId="{DF2B4DE7-D011-43F1-A492-59EF04256C13}" destId="{9FCB7716-74B6-4A44-B5CA-594CE2926CA5}" srcOrd="1" destOrd="0" presId="urn:microsoft.com/office/officeart/2005/8/layout/list1"/>
    <dgm:cxn modelId="{AB4A43E5-F15E-4158-88F8-43679017880E}" srcId="{24EA7DAD-3C65-4A44-869D-6F0C6DE2F913}" destId="{43A15B81-64A2-4D8D-9F57-DD16B1B6DE81}" srcOrd="0" destOrd="0" parTransId="{9EBC5AD4-93A5-4025-85F1-F4E281AAF4A3}" sibTransId="{30D8D016-AD01-4463-9E8D-700CC3855DBB}"/>
    <dgm:cxn modelId="{D5F1A44E-B31B-4952-9DEB-9F4F49807104}" type="presOf" srcId="{24EA7DAD-3C65-4A44-869D-6F0C6DE2F913}" destId="{7D0187F7-D6EE-4242-8833-5319B999B293}" srcOrd="0" destOrd="0" presId="urn:microsoft.com/office/officeart/2005/8/layout/list1"/>
    <dgm:cxn modelId="{D5D8127E-C297-4003-8A1F-77CEFA8878B1}" type="presParOf" srcId="{7D0187F7-D6EE-4242-8833-5319B999B293}" destId="{1C5A7A24-56D4-4C65-AAB2-4B53CE91710E}" srcOrd="0" destOrd="0" presId="urn:microsoft.com/office/officeart/2005/8/layout/list1"/>
    <dgm:cxn modelId="{2BF49750-F310-4638-AC9F-04673FD8E7E8}" type="presParOf" srcId="{1C5A7A24-56D4-4C65-AAB2-4B53CE91710E}" destId="{86106470-EA20-4369-8176-F4FF1428B7EF}" srcOrd="0" destOrd="0" presId="urn:microsoft.com/office/officeart/2005/8/layout/list1"/>
    <dgm:cxn modelId="{EA6165CC-8E48-48D8-8997-5842A4AF1395}" type="presParOf" srcId="{1C5A7A24-56D4-4C65-AAB2-4B53CE91710E}" destId="{CA18C2C4-C7F4-4C1A-B90B-20F7D50ADA67}" srcOrd="1" destOrd="0" presId="urn:microsoft.com/office/officeart/2005/8/layout/list1"/>
    <dgm:cxn modelId="{17A143D9-756A-4AF1-A07F-C7D3FD7D033B}" type="presParOf" srcId="{7D0187F7-D6EE-4242-8833-5319B999B293}" destId="{32035374-01B1-4D0F-96E4-04CA4378137A}" srcOrd="1" destOrd="0" presId="urn:microsoft.com/office/officeart/2005/8/layout/list1"/>
    <dgm:cxn modelId="{0652AA4F-C11F-423D-9CA4-5C1B486EE92C}" type="presParOf" srcId="{7D0187F7-D6EE-4242-8833-5319B999B293}" destId="{39AB4D12-2EF6-4224-B880-12B3F8E3DEF8}" srcOrd="2" destOrd="0" presId="urn:microsoft.com/office/officeart/2005/8/layout/list1"/>
    <dgm:cxn modelId="{A54E4F72-F2FB-4EEB-96A0-D3365C10854D}" type="presParOf" srcId="{7D0187F7-D6EE-4242-8833-5319B999B293}" destId="{B6E367FF-2659-4A5D-A3FF-D7A73ED10054}" srcOrd="3" destOrd="0" presId="urn:microsoft.com/office/officeart/2005/8/layout/list1"/>
    <dgm:cxn modelId="{3686BFAE-D6AD-4A08-8943-14C695B7EC04}" type="presParOf" srcId="{7D0187F7-D6EE-4242-8833-5319B999B293}" destId="{44D79240-8CD0-43FA-8BA7-FD131230221D}" srcOrd="4" destOrd="0" presId="urn:microsoft.com/office/officeart/2005/8/layout/list1"/>
    <dgm:cxn modelId="{55E9B093-170C-41BA-B01A-F19079151D8A}" type="presParOf" srcId="{44D79240-8CD0-43FA-8BA7-FD131230221D}" destId="{8FD99615-952A-41B6-9A33-1614CE4D970C}" srcOrd="0" destOrd="0" presId="urn:microsoft.com/office/officeart/2005/8/layout/list1"/>
    <dgm:cxn modelId="{4ECAD866-C72A-4501-91E4-07C775A45A44}" type="presParOf" srcId="{44D79240-8CD0-43FA-8BA7-FD131230221D}" destId="{18FAA7FD-F776-483A-B4F9-D7E3A3FA852C}" srcOrd="1" destOrd="0" presId="urn:microsoft.com/office/officeart/2005/8/layout/list1"/>
    <dgm:cxn modelId="{66B0A760-38EC-486D-9C6E-30467347F41F}" type="presParOf" srcId="{7D0187F7-D6EE-4242-8833-5319B999B293}" destId="{D3834EFC-4045-4B04-9999-CD857FE2A240}" srcOrd="5" destOrd="0" presId="urn:microsoft.com/office/officeart/2005/8/layout/list1"/>
    <dgm:cxn modelId="{6692792B-FFDB-45D0-9DD5-D012B734BBFA}" type="presParOf" srcId="{7D0187F7-D6EE-4242-8833-5319B999B293}" destId="{189FD383-A206-4017-9A4A-6DC473D368EE}" srcOrd="6" destOrd="0" presId="urn:microsoft.com/office/officeart/2005/8/layout/list1"/>
    <dgm:cxn modelId="{4AE6BD4C-A5E3-4D31-B0D5-5EC729D1A3F3}" type="presParOf" srcId="{7D0187F7-D6EE-4242-8833-5319B999B293}" destId="{808DC2AF-FAFA-4541-872B-E22510DD3BFE}" srcOrd="7" destOrd="0" presId="urn:microsoft.com/office/officeart/2005/8/layout/list1"/>
    <dgm:cxn modelId="{1334978D-6582-48F8-8540-1C2C584A2AEC}" type="presParOf" srcId="{7D0187F7-D6EE-4242-8833-5319B999B293}" destId="{EC37F05D-5DC6-44A3-99FD-0731479B452B}" srcOrd="8" destOrd="0" presId="urn:microsoft.com/office/officeart/2005/8/layout/list1"/>
    <dgm:cxn modelId="{8F44698E-0AED-4438-836A-35C27AC90874}" type="presParOf" srcId="{EC37F05D-5DC6-44A3-99FD-0731479B452B}" destId="{89C6ECFC-3287-4324-8945-A2B7F9F0AE4B}" srcOrd="0" destOrd="0" presId="urn:microsoft.com/office/officeart/2005/8/layout/list1"/>
    <dgm:cxn modelId="{7AE9EB75-0CF6-4C2D-8E21-C2D318B4E8B6}" type="presParOf" srcId="{EC37F05D-5DC6-44A3-99FD-0731479B452B}" destId="{FE13B756-DB73-40AF-AA68-B798567209FB}" srcOrd="1" destOrd="0" presId="urn:microsoft.com/office/officeart/2005/8/layout/list1"/>
    <dgm:cxn modelId="{66B6A5C6-664F-43C6-A69D-1E5EC2DA8651}" type="presParOf" srcId="{7D0187F7-D6EE-4242-8833-5319B999B293}" destId="{965715D5-A9E6-4DE0-AE57-C120ABA69112}" srcOrd="9" destOrd="0" presId="urn:microsoft.com/office/officeart/2005/8/layout/list1"/>
    <dgm:cxn modelId="{D153966C-4DB9-41DF-AFF5-BD98ACE28CB0}" type="presParOf" srcId="{7D0187F7-D6EE-4242-8833-5319B999B293}" destId="{980DBCCE-FD5B-44BF-AEC0-04B105AFBE10}" srcOrd="10" destOrd="0" presId="urn:microsoft.com/office/officeart/2005/8/layout/list1"/>
    <dgm:cxn modelId="{D93D156E-26BB-4E97-AEB6-9652B3A80320}" type="presParOf" srcId="{7D0187F7-D6EE-4242-8833-5319B999B293}" destId="{CF162A9B-137F-4DA2-A898-C8171A980EF9}" srcOrd="11" destOrd="0" presId="urn:microsoft.com/office/officeart/2005/8/layout/list1"/>
    <dgm:cxn modelId="{402B31C8-211D-4DB9-9B58-CA58308EE328}" type="presParOf" srcId="{7D0187F7-D6EE-4242-8833-5319B999B293}" destId="{9234B9D5-65CF-4DE5-BA51-8F0CE07AE769}" srcOrd="12" destOrd="0" presId="urn:microsoft.com/office/officeart/2005/8/layout/list1"/>
    <dgm:cxn modelId="{47413DC7-3C48-47ED-B231-49299B3B5376}" type="presParOf" srcId="{9234B9D5-65CF-4DE5-BA51-8F0CE07AE769}" destId="{36BCE7B1-ABF0-4EED-97AA-1CBB2A6408DF}" srcOrd="0" destOrd="0" presId="urn:microsoft.com/office/officeart/2005/8/layout/list1"/>
    <dgm:cxn modelId="{8222BE36-B8D7-4968-BAAC-8DD144189906}" type="presParOf" srcId="{9234B9D5-65CF-4DE5-BA51-8F0CE07AE769}" destId="{9FCB7716-74B6-4A44-B5CA-594CE2926CA5}" srcOrd="1" destOrd="0" presId="urn:microsoft.com/office/officeart/2005/8/layout/list1"/>
    <dgm:cxn modelId="{6E7BDEE6-BF73-446F-96E0-C8BC269F9283}" type="presParOf" srcId="{7D0187F7-D6EE-4242-8833-5319B999B293}" destId="{B3FFBB26-324F-47FF-949F-103FF5818BAB}" srcOrd="13" destOrd="0" presId="urn:microsoft.com/office/officeart/2005/8/layout/list1"/>
    <dgm:cxn modelId="{D23E387F-013B-460C-951A-46C7858E8489}" type="presParOf" srcId="{7D0187F7-D6EE-4242-8833-5319B999B293}" destId="{B2E1F095-A1DB-4F9D-B16D-53EA33041EB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4EA7DAD-3C65-4A44-869D-6F0C6DE2F91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A15B81-64A2-4D8D-9F57-DD16B1B6DE81}">
      <dgm:prSet phldrT="[Текст]" custT="1"/>
      <dgm:spPr/>
      <dgm:t>
        <a:bodyPr/>
        <a:lstStyle/>
        <a:p>
          <a:r>
            <a:rPr lang="ru-RU" sz="2000" dirty="0" smtClean="0"/>
            <a:t>Копия справки для получения путевки на СКЛ по форме, утвержденной в соответствии с законодательством РФ(по форме N 070/у) при отсутствии заключительного акта;</a:t>
          </a:r>
          <a:endParaRPr lang="ru-RU" sz="2000" dirty="0"/>
        </a:p>
      </dgm:t>
    </dgm:pt>
    <dgm:pt modelId="{9EBC5AD4-93A5-4025-85F1-F4E281AAF4A3}" type="parTrans" cxnId="{AB4A43E5-F15E-4158-88F8-43679017880E}">
      <dgm:prSet/>
      <dgm:spPr/>
      <dgm:t>
        <a:bodyPr/>
        <a:lstStyle/>
        <a:p>
          <a:endParaRPr lang="ru-RU"/>
        </a:p>
      </dgm:t>
    </dgm:pt>
    <dgm:pt modelId="{30D8D016-AD01-4463-9E8D-700CC3855DBB}" type="sibTrans" cxnId="{AB4A43E5-F15E-4158-88F8-43679017880E}">
      <dgm:prSet/>
      <dgm:spPr/>
      <dgm:t>
        <a:bodyPr/>
        <a:lstStyle/>
        <a:p>
          <a:endParaRPr lang="ru-RU"/>
        </a:p>
      </dgm:t>
    </dgm:pt>
    <dgm:pt modelId="{D8A54C2C-781E-41D3-8746-8D1DDE2D894C}">
      <dgm:prSet phldrT="[Текст]" custT="1"/>
      <dgm:spPr/>
      <dgm:t>
        <a:bodyPr/>
        <a:lstStyle/>
        <a:p>
          <a:r>
            <a:rPr lang="ru-RU" sz="2000" dirty="0" smtClean="0"/>
            <a:t>список работников, направленных на СКЛ, с указанием рекомендаций, содержащихся в заключительном акте</a:t>
          </a:r>
          <a:endParaRPr lang="ru-RU" sz="2000" dirty="0"/>
        </a:p>
      </dgm:t>
    </dgm:pt>
    <dgm:pt modelId="{EB14B308-3FAA-4318-AEDC-D766929CB5A8}" type="parTrans" cxnId="{AF36AFC2-EA19-4D36-A73C-E2B3E9473253}">
      <dgm:prSet/>
      <dgm:spPr/>
      <dgm:t>
        <a:bodyPr/>
        <a:lstStyle/>
        <a:p>
          <a:endParaRPr lang="ru-RU"/>
        </a:p>
      </dgm:t>
    </dgm:pt>
    <dgm:pt modelId="{AC389616-1FF5-45C7-9F34-19A9FE2CF054}" type="sibTrans" cxnId="{AF36AFC2-EA19-4D36-A73C-E2B3E9473253}">
      <dgm:prSet/>
      <dgm:spPr/>
      <dgm:t>
        <a:bodyPr/>
        <a:lstStyle/>
        <a:p>
          <a:endParaRPr lang="ru-RU"/>
        </a:p>
      </dgm:t>
    </dgm:pt>
    <dgm:pt modelId="{9CB91C55-2322-48E2-AB02-CE20C0A81053}">
      <dgm:prSet phldrT="[Текст]" custT="1"/>
      <dgm:spPr/>
      <dgm:t>
        <a:bodyPr/>
        <a:lstStyle/>
        <a:p>
          <a:r>
            <a:rPr lang="ru-RU" sz="2000" dirty="0" smtClean="0"/>
            <a:t>копии договоров с организацией, осуществляющей СКЛ работников</a:t>
          </a:r>
          <a:endParaRPr lang="ru-RU" sz="2000" dirty="0"/>
        </a:p>
      </dgm:t>
    </dgm:pt>
    <dgm:pt modelId="{13FF453F-66E5-43F4-8A66-80A885F2DA25}" type="parTrans" cxnId="{3BFE1FBB-CAAA-4B60-80F8-EB830A19B6DB}">
      <dgm:prSet/>
      <dgm:spPr/>
      <dgm:t>
        <a:bodyPr/>
        <a:lstStyle/>
        <a:p>
          <a:endParaRPr lang="ru-RU"/>
        </a:p>
      </dgm:t>
    </dgm:pt>
    <dgm:pt modelId="{54A57339-0833-46A9-BB9D-F0948274DCF8}" type="sibTrans" cxnId="{3BFE1FBB-CAAA-4B60-80F8-EB830A19B6DB}">
      <dgm:prSet/>
      <dgm:spPr/>
      <dgm:t>
        <a:bodyPr/>
        <a:lstStyle/>
        <a:p>
          <a:endParaRPr lang="ru-RU"/>
        </a:p>
      </dgm:t>
    </dgm:pt>
    <dgm:pt modelId="{DF2B4DE7-D011-43F1-A492-59EF04256C13}">
      <dgm:prSet phldrT="[Текст]" custT="1"/>
      <dgm:spPr/>
      <dgm:t>
        <a:bodyPr/>
        <a:lstStyle/>
        <a:p>
          <a:r>
            <a:rPr lang="ru-RU" sz="2000" dirty="0" smtClean="0"/>
            <a:t>копия калькуляции стоимости путевки</a:t>
          </a:r>
          <a:endParaRPr lang="ru-RU" sz="2000" dirty="0"/>
        </a:p>
      </dgm:t>
    </dgm:pt>
    <dgm:pt modelId="{3C5B7BC5-CEEA-4CA4-BD0C-924295D86089}" type="parTrans" cxnId="{266CA095-A010-46EC-A52B-4F18C4814710}">
      <dgm:prSet/>
      <dgm:spPr/>
      <dgm:t>
        <a:bodyPr/>
        <a:lstStyle/>
        <a:p>
          <a:endParaRPr lang="ru-RU"/>
        </a:p>
      </dgm:t>
    </dgm:pt>
    <dgm:pt modelId="{A0C1B8A2-686B-4E96-B38D-9DD2C6CFE5ED}" type="sibTrans" cxnId="{266CA095-A010-46EC-A52B-4F18C4814710}">
      <dgm:prSet/>
      <dgm:spPr/>
      <dgm:t>
        <a:bodyPr/>
        <a:lstStyle/>
        <a:p>
          <a:endParaRPr lang="ru-RU"/>
        </a:p>
      </dgm:t>
    </dgm:pt>
    <dgm:pt modelId="{7D0187F7-D6EE-4242-8833-5319B999B293}" type="pres">
      <dgm:prSet presAssocID="{24EA7DAD-3C65-4A44-869D-6F0C6DE2F9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5A7A24-56D4-4C65-AAB2-4B53CE91710E}" type="pres">
      <dgm:prSet presAssocID="{43A15B81-64A2-4D8D-9F57-DD16B1B6DE81}" presName="parentLin" presStyleCnt="0"/>
      <dgm:spPr/>
    </dgm:pt>
    <dgm:pt modelId="{86106470-EA20-4369-8176-F4FF1428B7EF}" type="pres">
      <dgm:prSet presAssocID="{43A15B81-64A2-4D8D-9F57-DD16B1B6DE81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CA18C2C4-C7F4-4C1A-B90B-20F7D50ADA67}" type="pres">
      <dgm:prSet presAssocID="{43A15B81-64A2-4D8D-9F57-DD16B1B6DE81}" presName="parentText" presStyleLbl="node1" presStyleIdx="0" presStyleCnt="4" custScaleX="142857" custScaleY="1256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35374-01B1-4D0F-96E4-04CA4378137A}" type="pres">
      <dgm:prSet presAssocID="{43A15B81-64A2-4D8D-9F57-DD16B1B6DE81}" presName="negativeSpace" presStyleCnt="0"/>
      <dgm:spPr/>
    </dgm:pt>
    <dgm:pt modelId="{39AB4D12-2EF6-4224-B880-12B3F8E3DEF8}" type="pres">
      <dgm:prSet presAssocID="{43A15B81-64A2-4D8D-9F57-DD16B1B6DE81}" presName="childText" presStyleLbl="conFgAcc1" presStyleIdx="0" presStyleCnt="4">
        <dgm:presLayoutVars>
          <dgm:bulletEnabled val="1"/>
        </dgm:presLayoutVars>
      </dgm:prSet>
      <dgm:spPr/>
    </dgm:pt>
    <dgm:pt modelId="{B6E367FF-2659-4A5D-A3FF-D7A73ED10054}" type="pres">
      <dgm:prSet presAssocID="{30D8D016-AD01-4463-9E8D-700CC3855DBB}" presName="spaceBetweenRectangles" presStyleCnt="0"/>
      <dgm:spPr/>
    </dgm:pt>
    <dgm:pt modelId="{44D79240-8CD0-43FA-8BA7-FD131230221D}" type="pres">
      <dgm:prSet presAssocID="{D8A54C2C-781E-41D3-8746-8D1DDE2D894C}" presName="parentLin" presStyleCnt="0"/>
      <dgm:spPr/>
    </dgm:pt>
    <dgm:pt modelId="{8FD99615-952A-41B6-9A33-1614CE4D970C}" type="pres">
      <dgm:prSet presAssocID="{D8A54C2C-781E-41D3-8746-8D1DDE2D894C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18FAA7FD-F776-483A-B4F9-D7E3A3FA852C}" type="pres">
      <dgm:prSet presAssocID="{D8A54C2C-781E-41D3-8746-8D1DDE2D894C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34EFC-4045-4B04-9999-CD857FE2A240}" type="pres">
      <dgm:prSet presAssocID="{D8A54C2C-781E-41D3-8746-8D1DDE2D894C}" presName="negativeSpace" presStyleCnt="0"/>
      <dgm:spPr/>
    </dgm:pt>
    <dgm:pt modelId="{189FD383-A206-4017-9A4A-6DC473D368EE}" type="pres">
      <dgm:prSet presAssocID="{D8A54C2C-781E-41D3-8746-8D1DDE2D894C}" presName="childText" presStyleLbl="conFgAcc1" presStyleIdx="1" presStyleCnt="4">
        <dgm:presLayoutVars>
          <dgm:bulletEnabled val="1"/>
        </dgm:presLayoutVars>
      </dgm:prSet>
      <dgm:spPr/>
    </dgm:pt>
    <dgm:pt modelId="{808DC2AF-FAFA-4541-872B-E22510DD3BFE}" type="pres">
      <dgm:prSet presAssocID="{AC389616-1FF5-45C7-9F34-19A9FE2CF054}" presName="spaceBetweenRectangles" presStyleCnt="0"/>
      <dgm:spPr/>
    </dgm:pt>
    <dgm:pt modelId="{EC37F05D-5DC6-44A3-99FD-0731479B452B}" type="pres">
      <dgm:prSet presAssocID="{9CB91C55-2322-48E2-AB02-CE20C0A81053}" presName="parentLin" presStyleCnt="0"/>
      <dgm:spPr/>
    </dgm:pt>
    <dgm:pt modelId="{89C6ECFC-3287-4324-8945-A2B7F9F0AE4B}" type="pres">
      <dgm:prSet presAssocID="{9CB91C55-2322-48E2-AB02-CE20C0A81053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FE13B756-DB73-40AF-AA68-B798567209FB}" type="pres">
      <dgm:prSet presAssocID="{9CB91C55-2322-48E2-AB02-CE20C0A81053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715D5-A9E6-4DE0-AE57-C120ABA69112}" type="pres">
      <dgm:prSet presAssocID="{9CB91C55-2322-48E2-AB02-CE20C0A81053}" presName="negativeSpace" presStyleCnt="0"/>
      <dgm:spPr/>
    </dgm:pt>
    <dgm:pt modelId="{980DBCCE-FD5B-44BF-AEC0-04B105AFBE10}" type="pres">
      <dgm:prSet presAssocID="{9CB91C55-2322-48E2-AB02-CE20C0A81053}" presName="childText" presStyleLbl="conFgAcc1" presStyleIdx="2" presStyleCnt="4">
        <dgm:presLayoutVars>
          <dgm:bulletEnabled val="1"/>
        </dgm:presLayoutVars>
      </dgm:prSet>
      <dgm:spPr/>
    </dgm:pt>
    <dgm:pt modelId="{CF162A9B-137F-4DA2-A898-C8171A980EF9}" type="pres">
      <dgm:prSet presAssocID="{54A57339-0833-46A9-BB9D-F0948274DCF8}" presName="spaceBetweenRectangles" presStyleCnt="0"/>
      <dgm:spPr/>
    </dgm:pt>
    <dgm:pt modelId="{9234B9D5-65CF-4DE5-BA51-8F0CE07AE769}" type="pres">
      <dgm:prSet presAssocID="{DF2B4DE7-D011-43F1-A492-59EF04256C13}" presName="parentLin" presStyleCnt="0"/>
      <dgm:spPr/>
    </dgm:pt>
    <dgm:pt modelId="{36BCE7B1-ABF0-4EED-97AA-1CBB2A6408DF}" type="pres">
      <dgm:prSet presAssocID="{DF2B4DE7-D011-43F1-A492-59EF04256C13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9FCB7716-74B6-4A44-B5CA-594CE2926CA5}" type="pres">
      <dgm:prSet presAssocID="{DF2B4DE7-D011-43F1-A492-59EF04256C13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FFBB26-324F-47FF-949F-103FF5818BAB}" type="pres">
      <dgm:prSet presAssocID="{DF2B4DE7-D011-43F1-A492-59EF04256C13}" presName="negativeSpace" presStyleCnt="0"/>
      <dgm:spPr/>
    </dgm:pt>
    <dgm:pt modelId="{B2E1F095-A1DB-4F9D-B16D-53EA33041EB5}" type="pres">
      <dgm:prSet presAssocID="{DF2B4DE7-D011-43F1-A492-59EF04256C1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DE75C7C-973F-4708-A8A9-EEC02D246C3C}" type="presOf" srcId="{43A15B81-64A2-4D8D-9F57-DD16B1B6DE81}" destId="{86106470-EA20-4369-8176-F4FF1428B7EF}" srcOrd="0" destOrd="0" presId="urn:microsoft.com/office/officeart/2005/8/layout/list1"/>
    <dgm:cxn modelId="{266CA095-A010-46EC-A52B-4F18C4814710}" srcId="{24EA7DAD-3C65-4A44-869D-6F0C6DE2F913}" destId="{DF2B4DE7-D011-43F1-A492-59EF04256C13}" srcOrd="3" destOrd="0" parTransId="{3C5B7BC5-CEEA-4CA4-BD0C-924295D86089}" sibTransId="{A0C1B8A2-686B-4E96-B38D-9DD2C6CFE5ED}"/>
    <dgm:cxn modelId="{D71C826A-538F-4830-B9E8-576B13FB0669}" type="presOf" srcId="{9CB91C55-2322-48E2-AB02-CE20C0A81053}" destId="{FE13B756-DB73-40AF-AA68-B798567209FB}" srcOrd="1" destOrd="0" presId="urn:microsoft.com/office/officeart/2005/8/layout/list1"/>
    <dgm:cxn modelId="{14FB1669-F0DE-4D6A-A91D-5455381CA8C4}" type="presOf" srcId="{D8A54C2C-781E-41D3-8746-8D1DDE2D894C}" destId="{8FD99615-952A-41B6-9A33-1614CE4D970C}" srcOrd="0" destOrd="0" presId="urn:microsoft.com/office/officeart/2005/8/layout/list1"/>
    <dgm:cxn modelId="{8E88B389-A0F3-4549-8368-4D5D1C19F767}" type="presOf" srcId="{9CB91C55-2322-48E2-AB02-CE20C0A81053}" destId="{89C6ECFC-3287-4324-8945-A2B7F9F0AE4B}" srcOrd="0" destOrd="0" presId="urn:microsoft.com/office/officeart/2005/8/layout/list1"/>
    <dgm:cxn modelId="{AB4A43E5-F15E-4158-88F8-43679017880E}" srcId="{24EA7DAD-3C65-4A44-869D-6F0C6DE2F913}" destId="{43A15B81-64A2-4D8D-9F57-DD16B1B6DE81}" srcOrd="0" destOrd="0" parTransId="{9EBC5AD4-93A5-4025-85F1-F4E281AAF4A3}" sibTransId="{30D8D016-AD01-4463-9E8D-700CC3855DBB}"/>
    <dgm:cxn modelId="{3BFE1FBB-CAAA-4B60-80F8-EB830A19B6DB}" srcId="{24EA7DAD-3C65-4A44-869D-6F0C6DE2F913}" destId="{9CB91C55-2322-48E2-AB02-CE20C0A81053}" srcOrd="2" destOrd="0" parTransId="{13FF453F-66E5-43F4-8A66-80A885F2DA25}" sibTransId="{54A57339-0833-46A9-BB9D-F0948274DCF8}"/>
    <dgm:cxn modelId="{9C5D5FED-53E2-40E2-B908-BA45B465665D}" type="presOf" srcId="{24EA7DAD-3C65-4A44-869D-6F0C6DE2F913}" destId="{7D0187F7-D6EE-4242-8833-5319B999B293}" srcOrd="0" destOrd="0" presId="urn:microsoft.com/office/officeart/2005/8/layout/list1"/>
    <dgm:cxn modelId="{AF36AFC2-EA19-4D36-A73C-E2B3E9473253}" srcId="{24EA7DAD-3C65-4A44-869D-6F0C6DE2F913}" destId="{D8A54C2C-781E-41D3-8746-8D1DDE2D894C}" srcOrd="1" destOrd="0" parTransId="{EB14B308-3FAA-4318-AEDC-D766929CB5A8}" sibTransId="{AC389616-1FF5-45C7-9F34-19A9FE2CF054}"/>
    <dgm:cxn modelId="{3E51B5E4-12B7-4143-8753-93F262C6A9B4}" type="presOf" srcId="{43A15B81-64A2-4D8D-9F57-DD16B1B6DE81}" destId="{CA18C2C4-C7F4-4C1A-B90B-20F7D50ADA67}" srcOrd="1" destOrd="0" presId="urn:microsoft.com/office/officeart/2005/8/layout/list1"/>
    <dgm:cxn modelId="{C50CDBC8-1F26-45D8-AD70-B1AD8E48EEC6}" type="presOf" srcId="{DF2B4DE7-D011-43F1-A492-59EF04256C13}" destId="{36BCE7B1-ABF0-4EED-97AA-1CBB2A6408DF}" srcOrd="0" destOrd="0" presId="urn:microsoft.com/office/officeart/2005/8/layout/list1"/>
    <dgm:cxn modelId="{B48C813C-4A6D-47FE-B2C5-C50C7350063A}" type="presOf" srcId="{DF2B4DE7-D011-43F1-A492-59EF04256C13}" destId="{9FCB7716-74B6-4A44-B5CA-594CE2926CA5}" srcOrd="1" destOrd="0" presId="urn:microsoft.com/office/officeart/2005/8/layout/list1"/>
    <dgm:cxn modelId="{9AAA14A0-79C5-49C8-8E62-E728558DB8D4}" type="presOf" srcId="{D8A54C2C-781E-41D3-8746-8D1DDE2D894C}" destId="{18FAA7FD-F776-483A-B4F9-D7E3A3FA852C}" srcOrd="1" destOrd="0" presId="urn:microsoft.com/office/officeart/2005/8/layout/list1"/>
    <dgm:cxn modelId="{B0EFB44F-D4C9-40B0-B349-A183A435502C}" type="presParOf" srcId="{7D0187F7-D6EE-4242-8833-5319B999B293}" destId="{1C5A7A24-56D4-4C65-AAB2-4B53CE91710E}" srcOrd="0" destOrd="0" presId="urn:microsoft.com/office/officeart/2005/8/layout/list1"/>
    <dgm:cxn modelId="{0F52A3A7-4141-485C-AAD9-1EE0BA965E77}" type="presParOf" srcId="{1C5A7A24-56D4-4C65-AAB2-4B53CE91710E}" destId="{86106470-EA20-4369-8176-F4FF1428B7EF}" srcOrd="0" destOrd="0" presId="urn:microsoft.com/office/officeart/2005/8/layout/list1"/>
    <dgm:cxn modelId="{6BA1AE7B-09AF-4C0B-A90D-381D3C515CC4}" type="presParOf" srcId="{1C5A7A24-56D4-4C65-AAB2-4B53CE91710E}" destId="{CA18C2C4-C7F4-4C1A-B90B-20F7D50ADA67}" srcOrd="1" destOrd="0" presId="urn:microsoft.com/office/officeart/2005/8/layout/list1"/>
    <dgm:cxn modelId="{DCA3A325-91A4-457F-B61E-AF3DB3BF6BDC}" type="presParOf" srcId="{7D0187F7-D6EE-4242-8833-5319B999B293}" destId="{32035374-01B1-4D0F-96E4-04CA4378137A}" srcOrd="1" destOrd="0" presId="urn:microsoft.com/office/officeart/2005/8/layout/list1"/>
    <dgm:cxn modelId="{B14C84A6-B531-4A9F-80EC-3C50F08B62E9}" type="presParOf" srcId="{7D0187F7-D6EE-4242-8833-5319B999B293}" destId="{39AB4D12-2EF6-4224-B880-12B3F8E3DEF8}" srcOrd="2" destOrd="0" presId="urn:microsoft.com/office/officeart/2005/8/layout/list1"/>
    <dgm:cxn modelId="{BBB2C22F-BE1E-4F12-948E-DB53E8697CBA}" type="presParOf" srcId="{7D0187F7-D6EE-4242-8833-5319B999B293}" destId="{B6E367FF-2659-4A5D-A3FF-D7A73ED10054}" srcOrd="3" destOrd="0" presId="urn:microsoft.com/office/officeart/2005/8/layout/list1"/>
    <dgm:cxn modelId="{62214DBB-511C-4502-B9B6-C6735AA3DDE5}" type="presParOf" srcId="{7D0187F7-D6EE-4242-8833-5319B999B293}" destId="{44D79240-8CD0-43FA-8BA7-FD131230221D}" srcOrd="4" destOrd="0" presId="urn:microsoft.com/office/officeart/2005/8/layout/list1"/>
    <dgm:cxn modelId="{C1E9048D-EBA7-4586-A03E-DF0A8DB43061}" type="presParOf" srcId="{44D79240-8CD0-43FA-8BA7-FD131230221D}" destId="{8FD99615-952A-41B6-9A33-1614CE4D970C}" srcOrd="0" destOrd="0" presId="urn:microsoft.com/office/officeart/2005/8/layout/list1"/>
    <dgm:cxn modelId="{C9FE39E9-05CC-4CFA-B2A4-48807E2F3F60}" type="presParOf" srcId="{44D79240-8CD0-43FA-8BA7-FD131230221D}" destId="{18FAA7FD-F776-483A-B4F9-D7E3A3FA852C}" srcOrd="1" destOrd="0" presId="urn:microsoft.com/office/officeart/2005/8/layout/list1"/>
    <dgm:cxn modelId="{5D4BB037-C547-412F-9A14-9A9905563EA2}" type="presParOf" srcId="{7D0187F7-D6EE-4242-8833-5319B999B293}" destId="{D3834EFC-4045-4B04-9999-CD857FE2A240}" srcOrd="5" destOrd="0" presId="urn:microsoft.com/office/officeart/2005/8/layout/list1"/>
    <dgm:cxn modelId="{D1BD7D76-0F0E-4BED-846F-B41107E3D01D}" type="presParOf" srcId="{7D0187F7-D6EE-4242-8833-5319B999B293}" destId="{189FD383-A206-4017-9A4A-6DC473D368EE}" srcOrd="6" destOrd="0" presId="urn:microsoft.com/office/officeart/2005/8/layout/list1"/>
    <dgm:cxn modelId="{ACE6CA37-F973-411B-B813-43E5A5B427DD}" type="presParOf" srcId="{7D0187F7-D6EE-4242-8833-5319B999B293}" destId="{808DC2AF-FAFA-4541-872B-E22510DD3BFE}" srcOrd="7" destOrd="0" presId="urn:microsoft.com/office/officeart/2005/8/layout/list1"/>
    <dgm:cxn modelId="{3349C5F8-094E-4FCD-BABE-802D05E10B7D}" type="presParOf" srcId="{7D0187F7-D6EE-4242-8833-5319B999B293}" destId="{EC37F05D-5DC6-44A3-99FD-0731479B452B}" srcOrd="8" destOrd="0" presId="urn:microsoft.com/office/officeart/2005/8/layout/list1"/>
    <dgm:cxn modelId="{CE7D8A7F-F920-4CC6-B64F-407AE734F00F}" type="presParOf" srcId="{EC37F05D-5DC6-44A3-99FD-0731479B452B}" destId="{89C6ECFC-3287-4324-8945-A2B7F9F0AE4B}" srcOrd="0" destOrd="0" presId="urn:microsoft.com/office/officeart/2005/8/layout/list1"/>
    <dgm:cxn modelId="{6CCF59F8-F71A-4DE9-8FDA-ED1CF2C35747}" type="presParOf" srcId="{EC37F05D-5DC6-44A3-99FD-0731479B452B}" destId="{FE13B756-DB73-40AF-AA68-B798567209FB}" srcOrd="1" destOrd="0" presId="urn:microsoft.com/office/officeart/2005/8/layout/list1"/>
    <dgm:cxn modelId="{0D7A856D-F6D5-469C-A41A-ABEAC4F9B000}" type="presParOf" srcId="{7D0187F7-D6EE-4242-8833-5319B999B293}" destId="{965715D5-A9E6-4DE0-AE57-C120ABA69112}" srcOrd="9" destOrd="0" presId="urn:microsoft.com/office/officeart/2005/8/layout/list1"/>
    <dgm:cxn modelId="{1A10AB91-701F-43A6-A088-C840540C1DB9}" type="presParOf" srcId="{7D0187F7-D6EE-4242-8833-5319B999B293}" destId="{980DBCCE-FD5B-44BF-AEC0-04B105AFBE10}" srcOrd="10" destOrd="0" presId="urn:microsoft.com/office/officeart/2005/8/layout/list1"/>
    <dgm:cxn modelId="{175C985F-E21F-4D9C-9135-F361681A4729}" type="presParOf" srcId="{7D0187F7-D6EE-4242-8833-5319B999B293}" destId="{CF162A9B-137F-4DA2-A898-C8171A980EF9}" srcOrd="11" destOrd="0" presId="urn:microsoft.com/office/officeart/2005/8/layout/list1"/>
    <dgm:cxn modelId="{073BA2CF-2ACF-4830-8C18-44E4F83FC64D}" type="presParOf" srcId="{7D0187F7-D6EE-4242-8833-5319B999B293}" destId="{9234B9D5-65CF-4DE5-BA51-8F0CE07AE769}" srcOrd="12" destOrd="0" presId="urn:microsoft.com/office/officeart/2005/8/layout/list1"/>
    <dgm:cxn modelId="{5FB0B043-125F-41BF-8E8C-D54A3ABA8775}" type="presParOf" srcId="{9234B9D5-65CF-4DE5-BA51-8F0CE07AE769}" destId="{36BCE7B1-ABF0-4EED-97AA-1CBB2A6408DF}" srcOrd="0" destOrd="0" presId="urn:microsoft.com/office/officeart/2005/8/layout/list1"/>
    <dgm:cxn modelId="{4806234F-6D29-4ECD-9E7C-07125F2B361B}" type="presParOf" srcId="{9234B9D5-65CF-4DE5-BA51-8F0CE07AE769}" destId="{9FCB7716-74B6-4A44-B5CA-594CE2926CA5}" srcOrd="1" destOrd="0" presId="urn:microsoft.com/office/officeart/2005/8/layout/list1"/>
    <dgm:cxn modelId="{086009B9-6A0F-4E81-B0E1-7B14186AC150}" type="presParOf" srcId="{7D0187F7-D6EE-4242-8833-5319B999B293}" destId="{B3FFBB26-324F-47FF-949F-103FF5818BAB}" srcOrd="13" destOrd="0" presId="urn:microsoft.com/office/officeart/2005/8/layout/list1"/>
    <dgm:cxn modelId="{34DF5436-E725-461B-BC86-EA4B2827C5E0}" type="presParOf" srcId="{7D0187F7-D6EE-4242-8833-5319B999B293}" destId="{B2E1F095-A1DB-4F9D-B16D-53EA33041EB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859F08-50EB-47C7-9DAD-BFE3A2FA083E}">
      <dsp:nvSpPr>
        <dsp:cNvPr id="0" name=""/>
        <dsp:cNvSpPr/>
      </dsp:nvSpPr>
      <dsp:spPr>
        <a:xfrm>
          <a:off x="0" y="0"/>
          <a:ext cx="5634491" cy="563449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  <a:ln>
          <a:noFill/>
        </a:ln>
        <a:effectLst>
          <a:outerShdw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E72ADA-44FC-4F6A-9D75-856D7492C6CE}">
      <dsp:nvSpPr>
        <dsp:cNvPr id="0" name=""/>
        <dsp:cNvSpPr/>
      </dsp:nvSpPr>
      <dsp:spPr>
        <a:xfrm>
          <a:off x="2817245" y="0"/>
          <a:ext cx="6627787" cy="5634491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Финансовое обеспечение предупредительных мер (далее – ФОПМ) осуществляется в пределах бюджетных ассигнований, предусмотренных бюджетом СФР на текущий год.</a:t>
          </a:r>
          <a:endParaRPr lang="ru-RU" sz="1100" kern="1200" dirty="0"/>
        </a:p>
      </dsp:txBody>
      <dsp:txXfrm>
        <a:off x="2817245" y="0"/>
        <a:ext cx="6627787" cy="1197329"/>
      </dsp:txXfrm>
    </dsp:sp>
    <dsp:sp modelId="{4D9417AA-B276-4CFE-8982-546AD2426FD1}">
      <dsp:nvSpPr>
        <dsp:cNvPr id="0" name=""/>
        <dsp:cNvSpPr/>
      </dsp:nvSpPr>
      <dsp:spPr>
        <a:xfrm>
          <a:off x="739527" y="1197329"/>
          <a:ext cx="4155437" cy="415543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  <a:ln>
          <a:noFill/>
        </a:ln>
        <a:effectLst>
          <a:outerShdw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249011A-2D13-4ACD-B014-3F5ECB5F6AA1}">
      <dsp:nvSpPr>
        <dsp:cNvPr id="0" name=""/>
        <dsp:cNvSpPr/>
      </dsp:nvSpPr>
      <dsp:spPr>
        <a:xfrm>
          <a:off x="2817245" y="1197329"/>
          <a:ext cx="6627787" cy="415543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ФОПМ осуществляется страхователем за счет собственных средств с последующим возмещением произведенных им расходов за счет бюджета СФР в пределах суммы, согласованной с Отделением СФР, но не более суммы страховых взносов на обязательное социальное страхование от несчастных случаев на производстве и профессиональных заболеваний (далее страховых взносов на НС и ПЗ), начисленных страхователем за текущий финансовый год, за вычетом расходов, произведенных в этом году на пособия по временной нетрудоспособности и оплату дополнительного отпуска застрахованного лица (сверх ежегодного оплачиваемого отпуска) в связи с НС и ПЗ. </a:t>
          </a:r>
          <a:endParaRPr lang="ru-RU" sz="1100" kern="1200"/>
        </a:p>
      </dsp:txBody>
      <dsp:txXfrm>
        <a:off x="2817245" y="1197329"/>
        <a:ext cx="6627787" cy="1197329"/>
      </dsp:txXfrm>
    </dsp:sp>
    <dsp:sp modelId="{4DEE721A-5FA1-4536-A694-F06C25CB847D}">
      <dsp:nvSpPr>
        <dsp:cNvPr id="0" name=""/>
        <dsp:cNvSpPr/>
      </dsp:nvSpPr>
      <dsp:spPr>
        <a:xfrm>
          <a:off x="1479054" y="2394659"/>
          <a:ext cx="2676383" cy="267638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  <a:ln>
          <a:noFill/>
        </a:ln>
        <a:effectLst>
          <a:outerShdw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4F8CFF-53E2-4CE4-AD82-6ACADE67E534}">
      <dsp:nvSpPr>
        <dsp:cNvPr id="0" name=""/>
        <dsp:cNvSpPr/>
      </dsp:nvSpPr>
      <dsp:spPr>
        <a:xfrm>
          <a:off x="2817245" y="2394659"/>
          <a:ext cx="6627787" cy="2676383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- Страхователь направляет на ФОПМ до 20 процентов сумм страховых взносов на НС и ПЗ, начисленных в предшествующем календарном году (за вычетом расходов на выплату пособий по временной нетрудоспособности и оплату дополнительного отпуска, произведенных в предшествующем календарном году). </a:t>
          </a:r>
          <a:endParaRPr lang="ru-RU" sz="1100" kern="1200"/>
        </a:p>
      </dsp:txBody>
      <dsp:txXfrm>
        <a:off x="2817245" y="2394659"/>
        <a:ext cx="6627787" cy="1197329"/>
      </dsp:txXfrm>
    </dsp:sp>
    <dsp:sp modelId="{97CCB1C3-8F37-45A5-AE51-2FED8E7C9A73}">
      <dsp:nvSpPr>
        <dsp:cNvPr id="0" name=""/>
        <dsp:cNvSpPr/>
      </dsp:nvSpPr>
      <dsp:spPr>
        <a:xfrm>
          <a:off x="2218581" y="3591988"/>
          <a:ext cx="1197329" cy="119732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  <a:ln>
          <a:noFill/>
        </a:ln>
        <a:effectLst>
          <a:outerShdw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517B5E-458D-46AA-BEC1-8A8C20040D4A}">
      <dsp:nvSpPr>
        <dsp:cNvPr id="0" name=""/>
        <dsp:cNvSpPr/>
      </dsp:nvSpPr>
      <dsp:spPr>
        <a:xfrm>
          <a:off x="2817245" y="3591988"/>
          <a:ext cx="6627787" cy="119732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Объем средств, направляемых на указанные цели, может быть увеличен до 30 процентов сумм страховых взносов, начисленных им за предшествующий календарный год (за вычетом расходов на выплату пособий по временной нетрудоспособности и оплату дополнительного отпуска, произведенных в предшествующем календарном году), при условии направления страхователем дополнительного объема средств на санаторно-курортное лечение работников не ранее чем за пять лет до достижения ими возраста, дающего право на назначение страховой пенсии по старости в соответствии с пенсионным законодательством.</a:t>
          </a:r>
          <a:r>
            <a:rPr lang="ru-RU" sz="1100" i="1" kern="1200" smtClean="0"/>
            <a:t> </a:t>
          </a:r>
          <a:endParaRPr lang="ru-RU" sz="1100" kern="1200"/>
        </a:p>
      </dsp:txBody>
      <dsp:txXfrm>
        <a:off x="2817245" y="3591988"/>
        <a:ext cx="6627787" cy="119732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4E86B5-E047-4761-AB30-F0603B2A53C2}">
      <dsp:nvSpPr>
        <dsp:cNvPr id="0" name=""/>
        <dsp:cNvSpPr/>
      </dsp:nvSpPr>
      <dsp:spPr>
        <a:xfrm>
          <a:off x="3406414" y="0"/>
          <a:ext cx="5109622" cy="137583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Копии актов о возложении на них обязанности по охране труда</a:t>
          </a:r>
          <a:endParaRPr lang="ru-RU" sz="2000" kern="1200" dirty="0"/>
        </a:p>
      </dsp:txBody>
      <dsp:txXfrm>
        <a:off x="3406414" y="171979"/>
        <a:ext cx="4593685" cy="1031875"/>
      </dsp:txXfrm>
    </dsp:sp>
    <dsp:sp modelId="{761C8510-8812-4F90-B747-C412C6651CD1}">
      <dsp:nvSpPr>
        <dsp:cNvPr id="0" name=""/>
        <dsp:cNvSpPr/>
      </dsp:nvSpPr>
      <dsp:spPr>
        <a:xfrm>
          <a:off x="0" y="0"/>
          <a:ext cx="3406414" cy="13758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Руководители организации, заместители руководителя организации, руководители филиалов и их заместителей</a:t>
          </a:r>
          <a:endParaRPr lang="ru-RU" sz="1600" b="1" kern="1200" dirty="0"/>
        </a:p>
      </dsp:txBody>
      <dsp:txXfrm>
        <a:off x="67163" y="67163"/>
        <a:ext cx="3272088" cy="1241507"/>
      </dsp:txXfrm>
    </dsp:sp>
    <dsp:sp modelId="{3B0AE09F-8E34-4E2B-AFD0-8794C2A0ABF5}">
      <dsp:nvSpPr>
        <dsp:cNvPr id="0" name=""/>
        <dsp:cNvSpPr/>
      </dsp:nvSpPr>
      <dsp:spPr>
        <a:xfrm>
          <a:off x="3406414" y="1513416"/>
          <a:ext cx="5109622" cy="137583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Копии актов о назначении на должность (приеме на работу) указанных категорий</a:t>
          </a:r>
          <a:endParaRPr lang="ru-RU" sz="2000" kern="1200" dirty="0"/>
        </a:p>
      </dsp:txBody>
      <dsp:txXfrm>
        <a:off x="3406414" y="1685395"/>
        <a:ext cx="4593685" cy="1031875"/>
      </dsp:txXfrm>
    </dsp:sp>
    <dsp:sp modelId="{14B3D3E7-8AF1-4F5C-8E80-544A844F04AA}">
      <dsp:nvSpPr>
        <dsp:cNvPr id="0" name=""/>
        <dsp:cNvSpPr/>
      </dsp:nvSpPr>
      <dsp:spPr>
        <a:xfrm>
          <a:off x="0" y="1513416"/>
          <a:ext cx="3406414" cy="13758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Руководители структурных подразделений и их заместителей, руководителей структурных подразделений филиала и их заместителей, специалистов по ОТ, работников, назначенных на </a:t>
          </a:r>
          <a:r>
            <a:rPr lang="ru-RU" sz="1200" b="1" kern="1200" dirty="0" err="1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микропредприятии</a:t>
          </a:r>
          <a:r>
            <a:rPr lang="ru-RU" sz="1200" b="1" kern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 страхователем для проведения проверки знания требований ОТ</a:t>
          </a:r>
          <a:endParaRPr lang="ru-RU" sz="1200" b="1" kern="1200" dirty="0"/>
        </a:p>
      </dsp:txBody>
      <dsp:txXfrm>
        <a:off x="67163" y="1580579"/>
        <a:ext cx="3272088" cy="1241507"/>
      </dsp:txXfrm>
    </dsp:sp>
    <dsp:sp modelId="{3253CA11-A6E5-4E72-A6AA-4C83D83780FD}">
      <dsp:nvSpPr>
        <dsp:cNvPr id="0" name=""/>
        <dsp:cNvSpPr/>
      </dsp:nvSpPr>
      <dsp:spPr>
        <a:xfrm>
          <a:off x="3406414" y="3026833"/>
          <a:ext cx="5109622" cy="137583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Копии локальных нормативных актов страхователя, определяющих отнесение работников к указанным категориям</a:t>
          </a:r>
          <a:endParaRPr lang="ru-RU" sz="2000" kern="1200" dirty="0"/>
        </a:p>
      </dsp:txBody>
      <dsp:txXfrm>
        <a:off x="3406414" y="3198812"/>
        <a:ext cx="4593685" cy="1031875"/>
      </dsp:txXfrm>
    </dsp:sp>
    <dsp:sp modelId="{0E40E43E-44A0-4ECC-8F5E-BC1162BBCB8D}">
      <dsp:nvSpPr>
        <dsp:cNvPr id="0" name=""/>
        <dsp:cNvSpPr/>
      </dsp:nvSpPr>
      <dsp:spPr>
        <a:xfrm>
          <a:off x="0" y="3026833"/>
          <a:ext cx="3406414" cy="13758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Работники организации, отнесенные к категории специалисты, работники рабочих профессий</a:t>
          </a:r>
          <a:endParaRPr lang="ru-RU" sz="1600" b="1" kern="1200" dirty="0"/>
        </a:p>
      </dsp:txBody>
      <dsp:txXfrm>
        <a:off x="67163" y="3093996"/>
        <a:ext cx="3272088" cy="12415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7017D6-E8D2-4D6E-B37F-4E5AAE1DA60B}">
      <dsp:nvSpPr>
        <dsp:cNvPr id="0" name=""/>
        <dsp:cNvSpPr/>
      </dsp:nvSpPr>
      <dsp:spPr>
        <a:xfrm rot="16200000">
          <a:off x="-37608" y="38678"/>
          <a:ext cx="2858245" cy="278088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Отчет о произведенных расходах на финансовое обеспечение предупредительных мер в текущем календарном году;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1071" y="571648"/>
        <a:ext cx="2780888" cy="1714947"/>
      </dsp:txXfrm>
    </dsp:sp>
    <dsp:sp modelId="{E934321E-896C-4D9A-8EFA-608F683E5300}">
      <dsp:nvSpPr>
        <dsp:cNvPr id="0" name=""/>
        <dsp:cNvSpPr/>
      </dsp:nvSpPr>
      <dsp:spPr>
        <a:xfrm rot="16200000">
          <a:off x="2951847" y="38678"/>
          <a:ext cx="2858245" cy="278088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384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Times New Roman" pitchFamily="18" charset="0"/>
              <a:cs typeface="Times New Roman" pitchFamily="18" charset="0"/>
            </a:rPr>
            <a:t>Копия (выписка из) локального нормативного акта о реализуемых страхователем мероприятиях по улучшению условий и охраны труда и (или) копия (выписка из) коллективного договора (соглашения по охране труда между работодателем и представительным органом работников);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2990526" y="571648"/>
        <a:ext cx="2780888" cy="1714947"/>
      </dsp:txXfrm>
    </dsp:sp>
    <dsp:sp modelId="{4168F797-BD50-439C-9671-E6EE3ED34628}">
      <dsp:nvSpPr>
        <dsp:cNvPr id="0" name=""/>
        <dsp:cNvSpPr/>
      </dsp:nvSpPr>
      <dsp:spPr>
        <a:xfrm rot="16200000">
          <a:off x="5941302" y="38678"/>
          <a:ext cx="2858245" cy="278088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Платежные документы, подтверждающие оплату товаров (работ, услуг), и документы, подтверждающие их приобретение (выполнение).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979981" y="571648"/>
        <a:ext cx="2780888" cy="17149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AB4D12-2EF6-4224-B880-12B3F8E3DEF8}">
      <dsp:nvSpPr>
        <dsp:cNvPr id="0" name=""/>
        <dsp:cNvSpPr/>
      </dsp:nvSpPr>
      <dsp:spPr>
        <a:xfrm>
          <a:off x="0" y="823269"/>
          <a:ext cx="8957791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18C2C4-C7F4-4C1A-B90B-20F7D50ADA67}">
      <dsp:nvSpPr>
        <dsp:cNvPr id="0" name=""/>
        <dsp:cNvSpPr/>
      </dsp:nvSpPr>
      <dsp:spPr>
        <a:xfrm>
          <a:off x="426457" y="3133"/>
          <a:ext cx="8529138" cy="11596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Копию договора с организацией, проводившей СОУТ, с указанием идентификационного номера отчета о проведении СОУТ, количества рабочих мест, в отношении которых проводится СОУТ и стоимости проведения СОУТ.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3065" y="59741"/>
        <a:ext cx="8415922" cy="1046400"/>
      </dsp:txXfrm>
    </dsp:sp>
    <dsp:sp modelId="{189FD383-A206-4017-9A4A-6DC473D368EE}">
      <dsp:nvSpPr>
        <dsp:cNvPr id="0" name=""/>
        <dsp:cNvSpPr/>
      </dsp:nvSpPr>
      <dsp:spPr>
        <a:xfrm>
          <a:off x="0" y="1866549"/>
          <a:ext cx="8957791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FAA7FD-F776-483A-B4F9-D7E3A3FA852C}">
      <dsp:nvSpPr>
        <dsp:cNvPr id="0" name=""/>
        <dsp:cNvSpPr/>
      </dsp:nvSpPr>
      <dsp:spPr>
        <a:xfrm>
          <a:off x="426457" y="1527069"/>
          <a:ext cx="8529138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Счет (счет-фактура), платежное поручение, акт выполненных работ.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9601" y="1560213"/>
        <a:ext cx="8462850" cy="612672"/>
      </dsp:txXfrm>
    </dsp:sp>
    <dsp:sp modelId="{980DBCCE-FD5B-44BF-AEC0-04B105AFBE10}">
      <dsp:nvSpPr>
        <dsp:cNvPr id="0" name=""/>
        <dsp:cNvSpPr/>
      </dsp:nvSpPr>
      <dsp:spPr>
        <a:xfrm>
          <a:off x="0" y="2909829"/>
          <a:ext cx="8957791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3B756-DB73-40AF-AA68-B798567209FB}">
      <dsp:nvSpPr>
        <dsp:cNvPr id="0" name=""/>
        <dsp:cNvSpPr/>
      </dsp:nvSpPr>
      <dsp:spPr>
        <a:xfrm>
          <a:off x="426457" y="2570349"/>
          <a:ext cx="8529138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1й лист отчета по результатам проведения СОУТ.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9601" y="2603493"/>
        <a:ext cx="8462850" cy="612672"/>
      </dsp:txXfrm>
    </dsp:sp>
    <dsp:sp modelId="{B2E1F095-A1DB-4F9D-B16D-53EA33041EB5}">
      <dsp:nvSpPr>
        <dsp:cNvPr id="0" name=""/>
        <dsp:cNvSpPr/>
      </dsp:nvSpPr>
      <dsp:spPr>
        <a:xfrm>
          <a:off x="0" y="3953109"/>
          <a:ext cx="8957791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CB7716-74B6-4A44-B5CA-594CE2926CA5}">
      <dsp:nvSpPr>
        <dsp:cNvPr id="0" name=""/>
        <dsp:cNvSpPr/>
      </dsp:nvSpPr>
      <dsp:spPr>
        <a:xfrm>
          <a:off x="426457" y="3613629"/>
          <a:ext cx="8529138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Сводная ведомость СОУТ (таб.1,2).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9601" y="3646773"/>
        <a:ext cx="8462850" cy="612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AB4D12-2EF6-4224-B880-12B3F8E3DEF8}">
      <dsp:nvSpPr>
        <dsp:cNvPr id="0" name=""/>
        <dsp:cNvSpPr/>
      </dsp:nvSpPr>
      <dsp:spPr>
        <a:xfrm>
          <a:off x="0" y="361308"/>
          <a:ext cx="895779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18C2C4-C7F4-4C1A-B90B-20F7D50ADA67}">
      <dsp:nvSpPr>
        <dsp:cNvPr id="0" name=""/>
        <dsp:cNvSpPr/>
      </dsp:nvSpPr>
      <dsp:spPr>
        <a:xfrm>
          <a:off x="426457" y="66108"/>
          <a:ext cx="8529138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Копия утвержденного списка работников, прошедших обязательные ПМО в текущем календарном году.</a:t>
          </a:r>
          <a:endParaRPr lang="ru-RU" sz="2000" kern="1200" dirty="0"/>
        </a:p>
      </dsp:txBody>
      <dsp:txXfrm>
        <a:off x="455278" y="94929"/>
        <a:ext cx="8471496" cy="532758"/>
      </dsp:txXfrm>
    </dsp:sp>
    <dsp:sp modelId="{189FD383-A206-4017-9A4A-6DC473D368EE}">
      <dsp:nvSpPr>
        <dsp:cNvPr id="0" name=""/>
        <dsp:cNvSpPr/>
      </dsp:nvSpPr>
      <dsp:spPr>
        <a:xfrm>
          <a:off x="0" y="1268508"/>
          <a:ext cx="895779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FAA7FD-F776-483A-B4F9-D7E3A3FA852C}">
      <dsp:nvSpPr>
        <dsp:cNvPr id="0" name=""/>
        <dsp:cNvSpPr/>
      </dsp:nvSpPr>
      <dsp:spPr>
        <a:xfrm>
          <a:off x="426457" y="973308"/>
          <a:ext cx="8529138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Копия договора с медицинской организацией на проведение обязательных ПМО.</a:t>
          </a:r>
          <a:endParaRPr lang="ru-RU" sz="2000" kern="1200" dirty="0"/>
        </a:p>
      </dsp:txBody>
      <dsp:txXfrm>
        <a:off x="455278" y="1002129"/>
        <a:ext cx="8471496" cy="532758"/>
      </dsp:txXfrm>
    </dsp:sp>
    <dsp:sp modelId="{980DBCCE-FD5B-44BF-AEC0-04B105AFBE10}">
      <dsp:nvSpPr>
        <dsp:cNvPr id="0" name=""/>
        <dsp:cNvSpPr/>
      </dsp:nvSpPr>
      <dsp:spPr>
        <a:xfrm>
          <a:off x="0" y="2460912"/>
          <a:ext cx="895779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3B756-DB73-40AF-AA68-B798567209FB}">
      <dsp:nvSpPr>
        <dsp:cNvPr id="0" name=""/>
        <dsp:cNvSpPr/>
      </dsp:nvSpPr>
      <dsp:spPr>
        <a:xfrm>
          <a:off x="426457" y="1880508"/>
          <a:ext cx="8529138" cy="8756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Расчет стоимости услуг по проведению обязательных ПМО работников (при отсутствии данного расчета в договоре с медицинской организацией).</a:t>
          </a:r>
          <a:endParaRPr lang="ru-RU" sz="2000" kern="1200" dirty="0"/>
        </a:p>
      </dsp:txBody>
      <dsp:txXfrm>
        <a:off x="469200" y="1923251"/>
        <a:ext cx="8443652" cy="790118"/>
      </dsp:txXfrm>
    </dsp:sp>
    <dsp:sp modelId="{5289DA88-2B57-47FC-9D63-FCFDD6CC4E05}">
      <dsp:nvSpPr>
        <dsp:cNvPr id="0" name=""/>
        <dsp:cNvSpPr/>
      </dsp:nvSpPr>
      <dsp:spPr>
        <a:xfrm>
          <a:off x="0" y="3368112"/>
          <a:ext cx="895779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A968C8-D074-4B77-9B45-B6EAE987EFB5}">
      <dsp:nvSpPr>
        <dsp:cNvPr id="0" name=""/>
        <dsp:cNvSpPr/>
      </dsp:nvSpPr>
      <dsp:spPr>
        <a:xfrm>
          <a:off x="426457" y="3072912"/>
          <a:ext cx="8529138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Счет (счет-фактура), платежное поручение, акт выполненных работ.</a:t>
          </a:r>
          <a:endParaRPr lang="ru-RU" sz="2000" kern="1200" dirty="0"/>
        </a:p>
      </dsp:txBody>
      <dsp:txXfrm>
        <a:off x="455278" y="3101733"/>
        <a:ext cx="8471496" cy="532758"/>
      </dsp:txXfrm>
    </dsp:sp>
    <dsp:sp modelId="{B2E1F095-A1DB-4F9D-B16D-53EA33041EB5}">
      <dsp:nvSpPr>
        <dsp:cNvPr id="0" name=""/>
        <dsp:cNvSpPr/>
      </dsp:nvSpPr>
      <dsp:spPr>
        <a:xfrm>
          <a:off x="0" y="4275312"/>
          <a:ext cx="895779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CB7716-74B6-4A44-B5CA-594CE2926CA5}">
      <dsp:nvSpPr>
        <dsp:cNvPr id="0" name=""/>
        <dsp:cNvSpPr/>
      </dsp:nvSpPr>
      <dsp:spPr>
        <a:xfrm>
          <a:off x="426457" y="3980112"/>
          <a:ext cx="8529138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Заключительный акт медицинской организации.</a:t>
          </a:r>
          <a:endParaRPr lang="ru-RU" sz="2000" kern="1200" dirty="0"/>
        </a:p>
      </dsp:txBody>
      <dsp:txXfrm>
        <a:off x="455278" y="4008933"/>
        <a:ext cx="8471496" cy="5327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AB4D12-2EF6-4224-B880-12B3F8E3DEF8}">
      <dsp:nvSpPr>
        <dsp:cNvPr id="0" name=""/>
        <dsp:cNvSpPr/>
      </dsp:nvSpPr>
      <dsp:spPr>
        <a:xfrm>
          <a:off x="0" y="3046204"/>
          <a:ext cx="8957791" cy="133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18C2C4-C7F4-4C1A-B90B-20F7D50ADA67}">
      <dsp:nvSpPr>
        <dsp:cNvPr id="0" name=""/>
        <dsp:cNvSpPr/>
      </dsp:nvSpPr>
      <dsp:spPr>
        <a:xfrm>
          <a:off x="398464" y="20862"/>
          <a:ext cx="8559147" cy="38076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FF0000"/>
              </a:solidFill>
            </a:rPr>
            <a:t>1. 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Перечень приобретенных СИЗ и (или) смывающих средств с указанием профессий (должностей) работников, норм выдачи СИЗ и (или) смывающих средств со ссылкой на соответствующие пункты ЕТН и пункты локального нормативного акта, разработанного на основании ЕТН с учетом результатов СОУТ, результатов оценки профессиональных рисков, мнения выборного органа первичной профсоюзной организации или иного представительного органа работников (при его наличии) </a:t>
          </a:r>
          <a:r>
            <a:rPr lang="ru-RU" sz="2000" kern="1200" dirty="0" smtClean="0"/>
            <a:t>.</a:t>
          </a:r>
        </a:p>
      </dsp:txBody>
      <dsp:txXfrm>
        <a:off x="584337" y="206735"/>
        <a:ext cx="8187401" cy="34358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AB4D12-2EF6-4224-B880-12B3F8E3DEF8}">
      <dsp:nvSpPr>
        <dsp:cNvPr id="0" name=""/>
        <dsp:cNvSpPr/>
      </dsp:nvSpPr>
      <dsp:spPr>
        <a:xfrm>
          <a:off x="0" y="1311989"/>
          <a:ext cx="8957791" cy="123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18C2C4-C7F4-4C1A-B90B-20F7D50ADA67}">
      <dsp:nvSpPr>
        <dsp:cNvPr id="0" name=""/>
        <dsp:cNvSpPr/>
      </dsp:nvSpPr>
      <dsp:spPr>
        <a:xfrm>
          <a:off x="385079" y="153445"/>
          <a:ext cx="8559147" cy="20341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FF0000"/>
              </a:solidFill>
            </a:rPr>
            <a:t>2.</a:t>
          </a:r>
          <a:r>
            <a:rPr lang="ru-RU" sz="2000" kern="1200" dirty="0" smtClean="0"/>
            <a:t>Копию действующего на день приобретения СИЗ заключения о подтверждении производства промышленной продукции на территории Российской Федерации, или номер реестровой записи в реестре российской промышленной продукции, или выписку из евразийского реестра промышленных товаров государств - членов Евразийского экономического союза - для СИЗ, изготовленных на территории Российской Федерации;</a:t>
          </a:r>
          <a:r>
            <a:rPr lang="ru-RU" sz="2000" kern="1200" dirty="0" smtClean="0">
              <a:solidFill>
                <a:srgbClr val="FF0000"/>
              </a:solidFill>
            </a:rPr>
            <a:t> </a:t>
          </a:r>
          <a:endParaRPr lang="ru-RU" sz="2000" kern="1200" dirty="0"/>
        </a:p>
      </dsp:txBody>
      <dsp:txXfrm>
        <a:off x="484376" y="252742"/>
        <a:ext cx="8360553" cy="1835518"/>
      </dsp:txXfrm>
    </dsp:sp>
    <dsp:sp modelId="{2EA32E50-C38D-4169-9DC6-B4424326381D}">
      <dsp:nvSpPr>
        <dsp:cNvPr id="0" name=""/>
        <dsp:cNvSpPr/>
      </dsp:nvSpPr>
      <dsp:spPr>
        <a:xfrm>
          <a:off x="0" y="3750183"/>
          <a:ext cx="8957791" cy="123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A8643B-336C-4C5C-8C7D-41B7DA7787AE}">
      <dsp:nvSpPr>
        <dsp:cNvPr id="0" name=""/>
        <dsp:cNvSpPr/>
      </dsp:nvSpPr>
      <dsp:spPr>
        <a:xfrm>
          <a:off x="426457" y="2811389"/>
          <a:ext cx="8529138" cy="16620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FF0000"/>
              </a:solidFill>
            </a:rPr>
            <a:t>3. </a:t>
          </a:r>
          <a:r>
            <a:rPr lang="ru-RU" sz="2000" kern="1200" dirty="0" smtClean="0"/>
            <a:t>Копию действующей на день приобретения СИЗ декларации о происхождении товара или сертификата о происхождении товара, или выписку из реестра промышленных товаров государств - членов Евразийского экономического союза - для СИЗ, изготовленных на территории других государств - членов Евразийского экономического союза;</a:t>
          </a:r>
          <a:endParaRPr lang="ru-RU" sz="2000" kern="1200" dirty="0"/>
        </a:p>
      </dsp:txBody>
      <dsp:txXfrm>
        <a:off x="507591" y="2892523"/>
        <a:ext cx="8366870" cy="14997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AB4D12-2EF6-4224-B880-12B3F8E3DEF8}">
      <dsp:nvSpPr>
        <dsp:cNvPr id="0" name=""/>
        <dsp:cNvSpPr/>
      </dsp:nvSpPr>
      <dsp:spPr>
        <a:xfrm>
          <a:off x="0" y="666293"/>
          <a:ext cx="8957791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18C2C4-C7F4-4C1A-B90B-20F7D50ADA67}">
      <dsp:nvSpPr>
        <dsp:cNvPr id="0" name=""/>
        <dsp:cNvSpPr/>
      </dsp:nvSpPr>
      <dsp:spPr>
        <a:xfrm>
          <a:off x="426457" y="430133"/>
          <a:ext cx="8529138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справка по фактическим расходам;</a:t>
          </a:r>
          <a:endParaRPr lang="ru-RU" sz="2000" kern="1200" dirty="0"/>
        </a:p>
      </dsp:txBody>
      <dsp:txXfrm>
        <a:off x="449514" y="453190"/>
        <a:ext cx="8483024" cy="426206"/>
      </dsp:txXfrm>
    </dsp:sp>
    <dsp:sp modelId="{189FD383-A206-4017-9A4A-6DC473D368EE}">
      <dsp:nvSpPr>
        <dsp:cNvPr id="0" name=""/>
        <dsp:cNvSpPr/>
      </dsp:nvSpPr>
      <dsp:spPr>
        <a:xfrm>
          <a:off x="0" y="1392053"/>
          <a:ext cx="8957791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FAA7FD-F776-483A-B4F9-D7E3A3FA852C}">
      <dsp:nvSpPr>
        <dsp:cNvPr id="0" name=""/>
        <dsp:cNvSpPr/>
      </dsp:nvSpPr>
      <dsp:spPr>
        <a:xfrm>
          <a:off x="426457" y="1155893"/>
          <a:ext cx="8529138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счет;</a:t>
          </a:r>
          <a:endParaRPr lang="ru-RU" sz="2000" kern="1200" dirty="0"/>
        </a:p>
      </dsp:txBody>
      <dsp:txXfrm>
        <a:off x="449514" y="1178950"/>
        <a:ext cx="8483024" cy="426206"/>
      </dsp:txXfrm>
    </dsp:sp>
    <dsp:sp modelId="{980DBCCE-FD5B-44BF-AEC0-04B105AFBE10}">
      <dsp:nvSpPr>
        <dsp:cNvPr id="0" name=""/>
        <dsp:cNvSpPr/>
      </dsp:nvSpPr>
      <dsp:spPr>
        <a:xfrm>
          <a:off x="0" y="2117813"/>
          <a:ext cx="8957791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3B756-DB73-40AF-AA68-B798567209FB}">
      <dsp:nvSpPr>
        <dsp:cNvPr id="0" name=""/>
        <dsp:cNvSpPr/>
      </dsp:nvSpPr>
      <dsp:spPr>
        <a:xfrm>
          <a:off x="426457" y="1881653"/>
          <a:ext cx="8529138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платежное поручение;</a:t>
          </a:r>
          <a:endParaRPr lang="ru-RU" sz="2000" kern="1200" dirty="0"/>
        </a:p>
      </dsp:txBody>
      <dsp:txXfrm>
        <a:off x="449514" y="1904710"/>
        <a:ext cx="8483024" cy="426206"/>
      </dsp:txXfrm>
    </dsp:sp>
    <dsp:sp modelId="{B2E1F095-A1DB-4F9D-B16D-53EA33041EB5}">
      <dsp:nvSpPr>
        <dsp:cNvPr id="0" name=""/>
        <dsp:cNvSpPr/>
      </dsp:nvSpPr>
      <dsp:spPr>
        <a:xfrm>
          <a:off x="0" y="2843573"/>
          <a:ext cx="8957791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CB7716-74B6-4A44-B5CA-594CE2926CA5}">
      <dsp:nvSpPr>
        <dsp:cNvPr id="0" name=""/>
        <dsp:cNvSpPr/>
      </dsp:nvSpPr>
      <dsp:spPr>
        <a:xfrm>
          <a:off x="426457" y="2607413"/>
          <a:ext cx="8529138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счет-фактура, товарная накладная или УПД; </a:t>
          </a:r>
          <a:endParaRPr lang="ru-RU" sz="2000" kern="1200" dirty="0"/>
        </a:p>
      </dsp:txBody>
      <dsp:txXfrm>
        <a:off x="449514" y="2630470"/>
        <a:ext cx="8483024" cy="426206"/>
      </dsp:txXfrm>
    </dsp:sp>
    <dsp:sp modelId="{B92631C9-AF6A-4AB9-9118-ECF92A2CF306}">
      <dsp:nvSpPr>
        <dsp:cNvPr id="0" name=""/>
        <dsp:cNvSpPr/>
      </dsp:nvSpPr>
      <dsp:spPr>
        <a:xfrm>
          <a:off x="0" y="3569333"/>
          <a:ext cx="8957791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C33B70-79DD-484B-B38F-EF1F8D556B57}">
      <dsp:nvSpPr>
        <dsp:cNvPr id="0" name=""/>
        <dsp:cNvSpPr/>
      </dsp:nvSpPr>
      <dsp:spPr>
        <a:xfrm>
          <a:off x="426457" y="3333173"/>
          <a:ext cx="8529138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информация, подтверждающие дату изготовления и срок годности приобретенных СИЗ.</a:t>
          </a:r>
          <a:endParaRPr lang="ru-RU" sz="1600" kern="1200" dirty="0"/>
        </a:p>
      </dsp:txBody>
      <dsp:txXfrm>
        <a:off x="449514" y="3356230"/>
        <a:ext cx="8483024" cy="42620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AB4D12-2EF6-4224-B880-12B3F8E3DEF8}">
      <dsp:nvSpPr>
        <dsp:cNvPr id="0" name=""/>
        <dsp:cNvSpPr/>
      </dsp:nvSpPr>
      <dsp:spPr>
        <a:xfrm>
          <a:off x="0" y="369833"/>
          <a:ext cx="8957791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18C2C4-C7F4-4C1A-B90B-20F7D50ADA67}">
      <dsp:nvSpPr>
        <dsp:cNvPr id="0" name=""/>
        <dsp:cNvSpPr/>
      </dsp:nvSpPr>
      <dsp:spPr>
        <a:xfrm>
          <a:off x="426457" y="833"/>
          <a:ext cx="8529138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заключительный акт по итогам проведения ПМО  работников </a:t>
          </a:r>
          <a:endParaRPr lang="ru-RU" sz="2000" kern="1200" dirty="0"/>
        </a:p>
      </dsp:txBody>
      <dsp:txXfrm>
        <a:off x="462483" y="36859"/>
        <a:ext cx="8457086" cy="665948"/>
      </dsp:txXfrm>
    </dsp:sp>
    <dsp:sp modelId="{189FD383-A206-4017-9A4A-6DC473D368EE}">
      <dsp:nvSpPr>
        <dsp:cNvPr id="0" name=""/>
        <dsp:cNvSpPr/>
      </dsp:nvSpPr>
      <dsp:spPr>
        <a:xfrm>
          <a:off x="0" y="1503833"/>
          <a:ext cx="8957791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FAA7FD-F776-483A-B4F9-D7E3A3FA852C}">
      <dsp:nvSpPr>
        <dsp:cNvPr id="0" name=""/>
        <dsp:cNvSpPr/>
      </dsp:nvSpPr>
      <dsp:spPr>
        <a:xfrm>
          <a:off x="426457" y="1134833"/>
          <a:ext cx="8529138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список работников, направленных на СКЛ, с указанием рекомендаций, содержащихся в заключительном акте</a:t>
          </a:r>
          <a:endParaRPr lang="ru-RU" sz="2000" kern="1200" dirty="0"/>
        </a:p>
      </dsp:txBody>
      <dsp:txXfrm>
        <a:off x="462483" y="1170859"/>
        <a:ext cx="8457086" cy="665948"/>
      </dsp:txXfrm>
    </dsp:sp>
    <dsp:sp modelId="{980DBCCE-FD5B-44BF-AEC0-04B105AFBE10}">
      <dsp:nvSpPr>
        <dsp:cNvPr id="0" name=""/>
        <dsp:cNvSpPr/>
      </dsp:nvSpPr>
      <dsp:spPr>
        <a:xfrm>
          <a:off x="0" y="2637833"/>
          <a:ext cx="8957791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3B756-DB73-40AF-AA68-B798567209FB}">
      <dsp:nvSpPr>
        <dsp:cNvPr id="0" name=""/>
        <dsp:cNvSpPr/>
      </dsp:nvSpPr>
      <dsp:spPr>
        <a:xfrm>
          <a:off x="426457" y="2268833"/>
          <a:ext cx="8529138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копии договоров или счетов с организацией, осуществляющей СКЛ работников</a:t>
          </a:r>
          <a:endParaRPr lang="ru-RU" sz="2000" kern="1200" dirty="0"/>
        </a:p>
      </dsp:txBody>
      <dsp:txXfrm>
        <a:off x="462483" y="2304859"/>
        <a:ext cx="8457086" cy="665948"/>
      </dsp:txXfrm>
    </dsp:sp>
    <dsp:sp modelId="{B2E1F095-A1DB-4F9D-B16D-53EA33041EB5}">
      <dsp:nvSpPr>
        <dsp:cNvPr id="0" name=""/>
        <dsp:cNvSpPr/>
      </dsp:nvSpPr>
      <dsp:spPr>
        <a:xfrm>
          <a:off x="0" y="3771833"/>
          <a:ext cx="8957791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CB7716-74B6-4A44-B5CA-594CE2926CA5}">
      <dsp:nvSpPr>
        <dsp:cNvPr id="0" name=""/>
        <dsp:cNvSpPr/>
      </dsp:nvSpPr>
      <dsp:spPr>
        <a:xfrm>
          <a:off x="426457" y="3402833"/>
          <a:ext cx="8529138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копия калькуляции стоимости путевки</a:t>
          </a:r>
          <a:endParaRPr lang="ru-RU" sz="2000" kern="1200" dirty="0"/>
        </a:p>
      </dsp:txBody>
      <dsp:txXfrm>
        <a:off x="462483" y="3438859"/>
        <a:ext cx="8457086" cy="66594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AB4D12-2EF6-4224-B880-12B3F8E3DEF8}">
      <dsp:nvSpPr>
        <dsp:cNvPr id="0" name=""/>
        <dsp:cNvSpPr/>
      </dsp:nvSpPr>
      <dsp:spPr>
        <a:xfrm>
          <a:off x="0" y="597658"/>
          <a:ext cx="8957791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18C2C4-C7F4-4C1A-B90B-20F7D50ADA67}">
      <dsp:nvSpPr>
        <dsp:cNvPr id="0" name=""/>
        <dsp:cNvSpPr/>
      </dsp:nvSpPr>
      <dsp:spPr>
        <a:xfrm>
          <a:off x="426457" y="84031"/>
          <a:ext cx="8529138" cy="8531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Копия справки для получения путевки на СКЛ по форме, утвержденной в соответствии с законодательством РФ(по форме N 070/у) при отсутствии заключительного акта;</a:t>
          </a:r>
          <a:endParaRPr lang="ru-RU" sz="2000" kern="1200" dirty="0"/>
        </a:p>
      </dsp:txBody>
      <dsp:txXfrm>
        <a:off x="468102" y="125676"/>
        <a:ext cx="8445848" cy="769816"/>
      </dsp:txXfrm>
    </dsp:sp>
    <dsp:sp modelId="{189FD383-A206-4017-9A4A-6DC473D368EE}">
      <dsp:nvSpPr>
        <dsp:cNvPr id="0" name=""/>
        <dsp:cNvSpPr/>
      </dsp:nvSpPr>
      <dsp:spPr>
        <a:xfrm>
          <a:off x="0" y="1640938"/>
          <a:ext cx="8957791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FAA7FD-F776-483A-B4F9-D7E3A3FA852C}">
      <dsp:nvSpPr>
        <dsp:cNvPr id="0" name=""/>
        <dsp:cNvSpPr/>
      </dsp:nvSpPr>
      <dsp:spPr>
        <a:xfrm>
          <a:off x="426457" y="1301458"/>
          <a:ext cx="8529138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список работников, направленных на СКЛ, с указанием рекомендаций, содержащихся в заключительном акте</a:t>
          </a:r>
          <a:endParaRPr lang="ru-RU" sz="2000" kern="1200" dirty="0"/>
        </a:p>
      </dsp:txBody>
      <dsp:txXfrm>
        <a:off x="459601" y="1334602"/>
        <a:ext cx="8462850" cy="612672"/>
      </dsp:txXfrm>
    </dsp:sp>
    <dsp:sp modelId="{980DBCCE-FD5B-44BF-AEC0-04B105AFBE10}">
      <dsp:nvSpPr>
        <dsp:cNvPr id="0" name=""/>
        <dsp:cNvSpPr/>
      </dsp:nvSpPr>
      <dsp:spPr>
        <a:xfrm>
          <a:off x="0" y="2684218"/>
          <a:ext cx="8957791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3B756-DB73-40AF-AA68-B798567209FB}">
      <dsp:nvSpPr>
        <dsp:cNvPr id="0" name=""/>
        <dsp:cNvSpPr/>
      </dsp:nvSpPr>
      <dsp:spPr>
        <a:xfrm>
          <a:off x="426457" y="2344738"/>
          <a:ext cx="8529138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копии договоров с организацией, осуществляющей СКЛ работников</a:t>
          </a:r>
          <a:endParaRPr lang="ru-RU" sz="2000" kern="1200" dirty="0"/>
        </a:p>
      </dsp:txBody>
      <dsp:txXfrm>
        <a:off x="459601" y="2377882"/>
        <a:ext cx="8462850" cy="612672"/>
      </dsp:txXfrm>
    </dsp:sp>
    <dsp:sp modelId="{B2E1F095-A1DB-4F9D-B16D-53EA33041EB5}">
      <dsp:nvSpPr>
        <dsp:cNvPr id="0" name=""/>
        <dsp:cNvSpPr/>
      </dsp:nvSpPr>
      <dsp:spPr>
        <a:xfrm>
          <a:off x="0" y="3727498"/>
          <a:ext cx="8957791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CB7716-74B6-4A44-B5CA-594CE2926CA5}">
      <dsp:nvSpPr>
        <dsp:cNvPr id="0" name=""/>
        <dsp:cNvSpPr/>
      </dsp:nvSpPr>
      <dsp:spPr>
        <a:xfrm>
          <a:off x="426457" y="3388018"/>
          <a:ext cx="8529138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008" tIns="0" rIns="237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копия калькуляции стоимости путевки</a:t>
          </a:r>
          <a:endParaRPr lang="ru-RU" sz="2000" kern="1200" dirty="0"/>
        </a:p>
      </dsp:txBody>
      <dsp:txXfrm>
        <a:off x="459601" y="3421162"/>
        <a:ext cx="8462850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E6B32-90F4-4AE5-BD8A-C9536155F3A9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8250"/>
            <a:ext cx="4829175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67263"/>
            <a:ext cx="5486400" cy="39004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091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E6D6D-EB1C-477F-A75C-53A5CD3FB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470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C5F61E1-83AE-4E16-A88E-5E51B5A1133A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3886200" y="9377363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038" tIns="46519" rIns="93038" bIns="46519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2BF6042-77A1-48A9-A76D-839A7C103649}" type="slidenum">
              <a:rPr lang="ru-RU" altLang="ru-RU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ru-RU" altLang="ru-RU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0799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630852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567479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2912237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64362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713647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4284990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415410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7344965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9431061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950996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EF0E0-F20D-45A9-8969-790B3C37B44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3774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5855563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6438295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7962379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177362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5623319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4123896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310090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EF0E0-F20D-45A9-8969-790B3C37B44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077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582668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552782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765227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670899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313794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A2F31E-087A-45D8-AB1E-98D5A61373A5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ru-RU" altLang="ru-RU" dirty="0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731205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742950" y="2130426"/>
            <a:ext cx="8420100" cy="1470024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t>Образец подзаголовка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21.08.2024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21.08.2024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7780336" y="274639"/>
            <a:ext cx="2414588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536575" y="274639"/>
            <a:ext cx="7078663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21.08.2024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21.08.2024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21.08.2024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21.08.2024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21.08.2024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21.08.2024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7" name="Shape 17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8" name="Shape 18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21.08.2024</a:t>
            </a:r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" name="Shape 10"/>
          <p:cNvSpPr txBox="1">
            <a:spLocks noGrp="1"/>
          </p:cNvSpPr>
          <p:nvPr>
            <p:ph type="body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21.08.2024</a:t>
            </a:r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21.08.2024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21.08.2024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ft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sldNum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defPPr/>
      <a:lvl1pPr lvl="0" algn="ctr"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342900" lvl="0" indent="-342900" algn="l"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kot.rosmintrud.r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/>
        </p:nvSpPr>
        <p:spPr>
          <a:xfrm>
            <a:off x="436530" y="5122750"/>
            <a:ext cx="8489844" cy="1368152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defPPr/>
            <a:lvl1pPr marL="0" lvl="0" indent="0" algn="ctr"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ctr">
              <a:buFont typeface="Arial"/>
              <a:buNone/>
              <a:defRPr sz="2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lvl="2" indent="0" algn="ctr">
              <a:buFont typeface="Arial"/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lvl="3" indent="0" algn="ctr"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lvl="4" indent="0" algn="ctr"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lvl="5" indent="0" algn="ctr"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lvl="6" indent="0" algn="ctr"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lvl="7" indent="0" algn="ctr"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lvl="8" indent="0" algn="ctr"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indent="0" algn="l"/>
            <a:endParaRPr sz="2000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algn="l"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Лавриненко Елена Евгеньевна</a:t>
            </a:r>
            <a:r>
              <a:rPr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, </a:t>
            </a:r>
            <a:endParaRPr sz="2000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algn="l"/>
            <a:r>
              <a:rPr lang="ru-RU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главный специалист отдела труда Администрации </a:t>
            </a:r>
            <a:r>
              <a:rPr lang="ru-RU" sz="1600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Черепановского</a:t>
            </a:r>
            <a:r>
              <a:rPr lang="ru-RU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района</a:t>
            </a:r>
            <a:endParaRPr sz="1600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80" name="Shape 80"/>
          <p:cNvPicPr/>
          <p:nvPr/>
        </p:nvPicPr>
        <p:blipFill>
          <a:blip r:embed="rId2"/>
          <a:stretch/>
        </p:blipFill>
        <p:spPr>
          <a:xfrm>
            <a:off x="7336689" y="447702"/>
            <a:ext cx="2161768" cy="317001"/>
          </a:xfrm>
          <a:prstGeom prst="rect">
            <a:avLst/>
          </a:prstGeom>
        </p:spPr>
      </p:pic>
      <p:pic>
        <p:nvPicPr>
          <p:cNvPr id="83" name="Shape 83"/>
          <p:cNvPicPr/>
          <p:nvPr/>
        </p:nvPicPr>
        <p:blipFill>
          <a:blip r:embed="rId2"/>
          <a:stretch/>
        </p:blipFill>
        <p:spPr>
          <a:xfrm>
            <a:off x="7336689" y="231679"/>
            <a:ext cx="2161768" cy="317000"/>
          </a:xfrm>
          <a:prstGeom prst="rect">
            <a:avLst/>
          </a:prstGeom>
        </p:spPr>
      </p:pic>
      <p:pic>
        <p:nvPicPr>
          <p:cNvPr id="85" name="Shape 85"/>
          <p:cNvPicPr/>
          <p:nvPr/>
        </p:nvPicPr>
        <p:blipFill>
          <a:blip r:embed="rId3"/>
          <a:stretch/>
        </p:blipFill>
        <p:spPr>
          <a:xfrm>
            <a:off x="344488" y="255685"/>
            <a:ext cx="3457016" cy="27593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74767" y="1834384"/>
            <a:ext cx="892369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Новые правила финансового обеспечения предупредительных мер </a:t>
            </a: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сокращению производственного травматизма и </a:t>
            </a:r>
            <a:r>
              <a:rPr lang="ru-RU" alt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профзаболеваний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619673" y="3010639"/>
            <a:ext cx="150106" cy="300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463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10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4191" y="1782274"/>
            <a:ext cx="91434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На что обратить внимание: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8224" y="2309597"/>
            <a:ext cx="88907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2172" indent="-232172">
              <a:buFont typeface="Wingdings" panose="05000000000000000000" pitchFamily="2" charset="2"/>
              <a:buChar char="v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Перечень мероприятий по охране труда или локальный нормативный акт должны содержать в себе мероприятия, отраженные в Плане ФОПМ.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План мероприятий на основании СОУТ, как правило, их не содержит.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232172" indent="-232172">
              <a:buFont typeface="Wingdings" panose="05000000000000000000" pitchFamily="2" charset="2"/>
              <a:buChar char="v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Все мероприятия должны быть проведены в текущем календарном году.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0" y="-27383"/>
            <a:ext cx="9906002" cy="853062"/>
            <a:chOff x="0" y="-27383"/>
            <a:chExt cx="9906002" cy="853062"/>
          </a:xfrm>
        </p:grpSpPr>
        <p:sp>
          <p:nvSpPr>
            <p:cNvPr id="10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Shape 145"/>
            <p:cNvSpPr txBox="1"/>
            <p:nvPr/>
          </p:nvSpPr>
          <p:spPr>
            <a:xfrm>
              <a:off x="4019341" y="179348"/>
              <a:ext cx="4401178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3600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3600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17689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79049" y="3893344"/>
            <a:ext cx="8761939" cy="153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spcAft>
                <a:spcPts val="488"/>
              </a:spcAft>
              <a:buClr>
                <a:srgbClr val="CC3300"/>
              </a:buClr>
              <a:buSzPct val="120000"/>
            </a:pPr>
            <a:r>
              <a:rPr lang="ru-RU" altLang="ru-RU" sz="1463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>
              <a:spcBef>
                <a:spcPct val="0"/>
              </a:spcBef>
              <a:buClrTx/>
              <a:buSzPct val="120000"/>
              <a:buFontTx/>
              <a:buNone/>
            </a:pP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748905" y="807742"/>
            <a:ext cx="8422226" cy="572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463" b="1" dirty="0">
                <a:latin typeface="Georgia" panose="02040502050405020303" pitchFamily="18" charset="0"/>
              </a:rPr>
              <a:t> </a:t>
            </a:r>
            <a:r>
              <a:rPr lang="ru-RU" sz="1788" dirty="0">
                <a:solidFill>
                  <a:schemeClr val="accent1">
                    <a:lumMod val="50000"/>
                  </a:schemeClr>
                </a:solidFill>
              </a:rPr>
              <a:t>Документы,  предоставляемые в подтверждение произведенных расходов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788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Специальная оценка условий труда (СОУТ)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095693219"/>
              </p:ext>
            </p:extLst>
          </p:nvPr>
        </p:nvGraphicFramePr>
        <p:xfrm>
          <a:off x="660399" y="1558834"/>
          <a:ext cx="8957791" cy="4535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11</a:t>
            </a:fld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8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Shape 145"/>
            <p:cNvSpPr txBox="1"/>
            <p:nvPr/>
          </p:nvSpPr>
          <p:spPr>
            <a:xfrm>
              <a:off x="4311709" y="221815"/>
              <a:ext cx="4859422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82058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34603" y="1959782"/>
            <a:ext cx="8590359" cy="141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</a:pPr>
            <a:endParaRPr lang="ru-RU" altLang="ru-RU" sz="1463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endParaRPr lang="ru-RU" altLang="ru-RU" sz="13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79049" y="3893344"/>
            <a:ext cx="8761939" cy="153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spcAft>
                <a:spcPts val="488"/>
              </a:spcAft>
              <a:buClr>
                <a:srgbClr val="CC3300"/>
              </a:buClr>
              <a:buSzPct val="120000"/>
            </a:pPr>
            <a:r>
              <a:rPr lang="ru-RU" altLang="ru-RU" sz="1463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>
              <a:spcBef>
                <a:spcPct val="0"/>
              </a:spcBef>
              <a:buClrTx/>
              <a:buSzPct val="120000"/>
              <a:buFontTx/>
              <a:buNone/>
            </a:pP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0" y="964564"/>
            <a:ext cx="8929469" cy="734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</a:pPr>
            <a:r>
              <a:rPr lang="ru-RU" altLang="ru-RU" sz="1463" b="1" dirty="0">
                <a:latin typeface="Georgia" panose="02040502050405020303" pitchFamily="18" charset="0"/>
              </a:rPr>
              <a:t>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Специальная оценка условий труда (СОУТ)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ru-RU" altLang="ru-RU" sz="19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4191" y="2247361"/>
            <a:ext cx="9195732" cy="4701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2172" indent="-232172" algn="just">
              <a:lnSpc>
                <a:spcPct val="107000"/>
              </a:lnSpc>
              <a:spcAft>
                <a:spcPts val="650"/>
              </a:spcAft>
              <a:buFont typeface="Wingdings" panose="05000000000000000000" pitchFamily="2" charset="2"/>
              <a:buChar char="v"/>
            </a:pPr>
            <a:r>
              <a:rPr lang="ru-RU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 договоре (приложении) должно быть указано количество рабочих мест, подлежащих СОУТ, и стоимость СОУТ (либо общая или 1 рабочего места).</a:t>
            </a:r>
          </a:p>
          <a:p>
            <a:pPr marL="232172" indent="-232172" algn="just">
              <a:lnSpc>
                <a:spcPct val="107000"/>
              </a:lnSpc>
              <a:spcAft>
                <a:spcPts val="650"/>
              </a:spcAft>
              <a:buFont typeface="Wingdings" panose="05000000000000000000" pitchFamily="2" charset="2"/>
              <a:buChar char="v"/>
            </a:pPr>
            <a:r>
              <a:rPr lang="ru-RU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На момент заключения договора и подписания документа о приемке работы деятельность организации, проводящей СОУТ, не должна быть приостановлена или </a:t>
            </a:r>
            <a:r>
              <a:rPr lang="ru-RU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прекращена </a:t>
            </a:r>
          </a:p>
          <a:p>
            <a:pPr marL="232172" indent="-232172" algn="just">
              <a:lnSpc>
                <a:spcPct val="107000"/>
              </a:lnSpc>
              <a:spcAft>
                <a:spcPts val="65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(проверить можно на сайте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akot.rosmintrud.ru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232172" indent="-232172" algn="just">
              <a:lnSpc>
                <a:spcPct val="107000"/>
              </a:lnSpc>
              <a:spcAft>
                <a:spcPts val="650"/>
              </a:spcAft>
              <a:buFont typeface="Wingdings" panose="05000000000000000000" pitchFamily="2" charset="2"/>
              <a:buChar char="v"/>
            </a:pPr>
            <a:r>
              <a:rPr lang="ru-RU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Если договор на проведение СОУТ составлен больше, чем на один календарный год, должно быть предоставлено дополнительное соглашение, в котором будет оговорено количество рабочих мест, оцениваемых в текущем календарном году, и стоимость работ.</a:t>
            </a:r>
          </a:p>
          <a:p>
            <a:pPr marL="232172" indent="-232172" algn="just">
              <a:lnSpc>
                <a:spcPct val="107000"/>
              </a:lnSpc>
              <a:spcAft>
                <a:spcPts val="650"/>
              </a:spcAft>
              <a:buFont typeface="Wingdings" panose="05000000000000000000" pitchFamily="2" charset="2"/>
              <a:buChar char="v"/>
            </a:pPr>
            <a:r>
              <a:rPr lang="ru-RU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Выезд специалиста для проведения СОУТ не оплачивается.</a:t>
            </a:r>
          </a:p>
          <a:p>
            <a:r>
              <a:rPr lang="ru-RU" sz="1463" i="1" dirty="0" smtClean="0"/>
              <a:t>СОУТ </a:t>
            </a:r>
            <a:r>
              <a:rPr lang="ru-RU" sz="1463" i="1" dirty="0"/>
              <a:t>проводится в соответствии с Федеральным законом от 28.12.2013 N 426-ФЗ «О специальной оценке условий труда».</a:t>
            </a:r>
          </a:p>
          <a:p>
            <a:r>
              <a:rPr lang="ru-RU" sz="1463" i="1" dirty="0"/>
              <a:t>Результаты проведения специальной оценки условий труда для целей могут применяться при условии, если сведения о них внесены в информационную систему учета.</a:t>
            </a:r>
            <a:endParaRPr lang="ru-RU" sz="1463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34191" y="1782274"/>
            <a:ext cx="91434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На что обратить внимание: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303514" y="963045"/>
            <a:ext cx="1602486" cy="1343743"/>
          </a:xfrm>
          <a:prstGeom prst="roundRect">
            <a:avLst/>
          </a:prstGeom>
          <a:blipFill dpi="0" rotWithShape="1">
            <a:blip r:embed="rId4">
              <a:alphaModFix amt="90000"/>
            </a:blip>
            <a:srcRect/>
            <a:stretch>
              <a:fillRect/>
            </a:stretch>
          </a:blip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12</a:t>
            </a:fld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11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Shape 145"/>
            <p:cNvSpPr txBox="1"/>
            <p:nvPr/>
          </p:nvSpPr>
          <p:spPr>
            <a:xfrm>
              <a:off x="4129873" y="179348"/>
              <a:ext cx="4799596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54125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79049" y="3893344"/>
            <a:ext cx="8761939" cy="153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spcAft>
                <a:spcPts val="488"/>
              </a:spcAft>
              <a:buClr>
                <a:srgbClr val="CC3300"/>
              </a:buClr>
              <a:buSzPct val="120000"/>
            </a:pPr>
            <a:r>
              <a:rPr lang="ru-RU" altLang="ru-RU" sz="1463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>
              <a:spcBef>
                <a:spcPct val="0"/>
              </a:spcBef>
              <a:buClrTx/>
              <a:buSzPct val="120000"/>
              <a:buFontTx/>
              <a:buNone/>
            </a:pP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180871" y="807742"/>
            <a:ext cx="9229830" cy="630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Документы,  предоставляемые в подтверждение произведенных расходов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20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Периодические медицинские осмотры (ПМО)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00873382"/>
              </p:ext>
            </p:extLst>
          </p:nvPr>
        </p:nvGraphicFramePr>
        <p:xfrm>
          <a:off x="667093" y="1581505"/>
          <a:ext cx="8957791" cy="4845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13</a:t>
            </a:fld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8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Shape 145"/>
            <p:cNvSpPr txBox="1"/>
            <p:nvPr/>
          </p:nvSpPr>
          <p:spPr>
            <a:xfrm>
              <a:off x="4260500" y="179348"/>
              <a:ext cx="5080487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2230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79049" y="3893344"/>
            <a:ext cx="8761939" cy="153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spcAft>
                <a:spcPts val="488"/>
              </a:spcAft>
              <a:buClr>
                <a:srgbClr val="CC3300"/>
              </a:buClr>
              <a:buSzPct val="120000"/>
            </a:pPr>
            <a:r>
              <a:rPr lang="ru-RU" altLang="ru-RU" sz="1463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>
              <a:spcBef>
                <a:spcPct val="0"/>
              </a:spcBef>
              <a:buClrTx/>
              <a:buSzPct val="120000"/>
              <a:buFontTx/>
              <a:buNone/>
            </a:pP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211015" y="1056386"/>
            <a:ext cx="8547817" cy="734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463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Периодические медицинские осмотры (ПМО)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ru-RU" altLang="ru-RU" sz="195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933" y="2189078"/>
            <a:ext cx="9376816" cy="317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63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4191" y="3234121"/>
            <a:ext cx="92496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Приказ Минздрава России от 28.01.2021 № 29н</a:t>
            </a:r>
          </a:p>
          <a:p>
            <a:pPr algn="just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</a:rPr>
              <a:t>«Об утверждении Порядка проведения обязательных предварительных и периодических медицинских осмотров работников, предусмотренных частью четвертой статьи 213 Трудового кодекса Российской Федерации, перечня медицинских противопоказаний к осуществлению работ с вредными и (или) опасными производственными факторами, а также работам, при выполнении которых проводятся обязательные предварительные и периодические медицинские осмотры».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026757" y="1468408"/>
            <a:ext cx="1731992" cy="1230347"/>
          </a:xfrm>
          <a:prstGeom prst="roundRect">
            <a:avLst/>
          </a:prstGeom>
          <a:blipFill>
            <a:blip r:embed="rId3"/>
            <a:stretch>
              <a:fillRect/>
            </a:stretch>
          </a:blip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altLang="ru-RU" sz="975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altLang="ru-RU" sz="975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Проведение обязательных периодических медицинских осмотров (обследований) работников</a:t>
            </a:r>
            <a:endParaRPr lang="ru-RU" sz="975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14</a:t>
            </a:fld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11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Shape 145"/>
            <p:cNvSpPr txBox="1"/>
            <p:nvPr/>
          </p:nvSpPr>
          <p:spPr>
            <a:xfrm>
              <a:off x="4320790" y="179348"/>
              <a:ext cx="5020197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0027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79049" y="3893344"/>
            <a:ext cx="8761939" cy="153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spcAft>
                <a:spcPts val="488"/>
              </a:spcAft>
              <a:buClr>
                <a:srgbClr val="CC3300"/>
              </a:buClr>
              <a:buSzPct val="120000"/>
            </a:pPr>
            <a:r>
              <a:rPr lang="ru-RU" altLang="ru-RU" sz="1463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>
              <a:spcBef>
                <a:spcPct val="0"/>
              </a:spcBef>
              <a:buClrTx/>
              <a:buSzPct val="120000"/>
              <a:buFontTx/>
              <a:buNone/>
            </a:pP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334191" y="922436"/>
            <a:ext cx="8432014" cy="852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Периодические медицинские осмотры (ПМО)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ru-RU" altLang="ru-RU" sz="2800" b="1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933" y="2189078"/>
            <a:ext cx="9376816" cy="317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63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4024" y="2314567"/>
            <a:ext cx="9584725" cy="4318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2172" indent="-232172">
              <a:buFont typeface="Wingdings" panose="05000000000000000000" pitchFamily="2" charset="2"/>
              <a:buChar char="v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Договор предоставляется со всеми приложениями. При отсутствии в договоре с медицинской организацией на проведение ПМО стоимости услуг, должен быть приложен дополнительно расчет стоимости услуг по проведению ПМО.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232172" indent="-232172">
              <a:buFont typeface="Wingdings" panose="05000000000000000000" pitchFamily="2" charset="2"/>
              <a:buChar char="v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случае если договор составлен более, чем на один календарный год, должно быть заключено дополнительное соглашение, в котором будет оговорено количество и стоимость периодических медосмотров, проводимых в текущем календарном году.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232172" indent="-232172">
              <a:buFont typeface="Wingdings" panose="05000000000000000000" pitchFamily="2" charset="2"/>
              <a:buChar char="v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случае если медицинская организация является структурным подразделением страхователя, предоставляется копия положения о данном структурном подразделении страхователя и копия локального нормативного акта страхователя об организации проведения ПМО работников.</a:t>
            </a:r>
          </a:p>
          <a:p>
            <a:pPr marL="232172" indent="-232172">
              <a:buFont typeface="Wingdings" panose="05000000000000000000" pitchFamily="2" charset="2"/>
              <a:buChar char="v"/>
            </a:pPr>
            <a:endParaRPr lang="ru-RU" sz="1463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4191" y="1699407"/>
            <a:ext cx="47559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На что обратить внимание: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15</a:t>
            </a:fld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10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Shape 145"/>
            <p:cNvSpPr txBox="1"/>
            <p:nvPr/>
          </p:nvSpPr>
          <p:spPr>
            <a:xfrm>
              <a:off x="4230356" y="179348"/>
              <a:ext cx="5014128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50758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34603" y="1959782"/>
            <a:ext cx="8590359" cy="141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</a:pPr>
            <a:endParaRPr lang="ru-RU" altLang="ru-RU" sz="1463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endParaRPr lang="ru-RU" altLang="ru-RU" sz="13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79049" y="3893344"/>
            <a:ext cx="8761939" cy="153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spcAft>
                <a:spcPts val="488"/>
              </a:spcAft>
              <a:buClr>
                <a:srgbClr val="CC3300"/>
              </a:buClr>
              <a:buSzPct val="120000"/>
            </a:pPr>
            <a:r>
              <a:rPr lang="ru-RU" altLang="ru-RU" sz="1463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>
              <a:spcBef>
                <a:spcPct val="0"/>
              </a:spcBef>
              <a:buClrTx/>
              <a:buSzPct val="120000"/>
              <a:buFontTx/>
              <a:buNone/>
            </a:pP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334190" y="964564"/>
            <a:ext cx="8809809" cy="46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463" b="1" dirty="0">
                <a:latin typeface="Georgia" panose="02040502050405020303" pitchFamily="18" charset="0"/>
              </a:rPr>
              <a:t>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Периодические медицинские осмотры (ПМО)</a:t>
            </a:r>
            <a:endParaRPr lang="ru-RU" altLang="ru-RU" sz="2800" b="1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29830" y="1364307"/>
            <a:ext cx="63169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На что обратить внимание: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4191" y="1839341"/>
            <a:ext cx="93768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2172" indent="-232172">
              <a:buFont typeface="Wingdings" panose="05000000000000000000" pitchFamily="2" charset="2"/>
              <a:buChar char="v"/>
            </a:pPr>
            <a:r>
              <a:rPr lang="ru-RU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Возмещению за счет средств Фонда </a:t>
            </a:r>
            <a:r>
              <a:rPr lang="ru-RU" sz="2000" spc="1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подлежат расходы на дополнительные обследования</a:t>
            </a:r>
            <a:r>
              <a:rPr lang="ru-RU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не входящие в ПМО  согласно приказу Минздрава России от </a:t>
            </a:r>
            <a:r>
              <a:rPr lang="ru-RU" sz="2000" b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28.01.2021 № 29н.</a:t>
            </a:r>
          </a:p>
          <a:p>
            <a:r>
              <a:rPr lang="ru-RU" sz="2000" spc="1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Встречающиеся </a:t>
            </a:r>
            <a:r>
              <a:rPr lang="ru-RU" sz="2000" spc="1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ошибки включения стоимости услуг в ПМО:</a:t>
            </a:r>
          </a:p>
          <a:p>
            <a:pPr marL="232172" indent="-232172">
              <a:buFontTx/>
              <a:buChar char="-"/>
            </a:pPr>
            <a:r>
              <a:rPr lang="ru-RU" sz="2000" b="1" spc="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Любые </a:t>
            </a:r>
            <a:r>
              <a:rPr lang="ru-RU" sz="2000" b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прививки;</a:t>
            </a:r>
          </a:p>
          <a:p>
            <a:pPr marL="232172" indent="-232172">
              <a:buFontTx/>
              <a:buChar char="-"/>
            </a:pPr>
            <a:r>
              <a:rPr lang="ru-RU" sz="2000" b="1" spc="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Отдельно </a:t>
            </a:r>
            <a:r>
              <a:rPr lang="ru-RU" sz="2000" b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услуги председателя ВЭК и врача-</a:t>
            </a:r>
            <a:r>
              <a:rPr lang="ru-RU" sz="2000" b="1" spc="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профпатолога</a:t>
            </a:r>
            <a:r>
              <a:rPr lang="ru-RU" sz="2000" b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i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(так как врач-</a:t>
            </a:r>
            <a:r>
              <a:rPr lang="ru-RU" sz="2000" i="1" spc="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профпатолог</a:t>
            </a:r>
            <a:r>
              <a:rPr lang="ru-RU" sz="2000" i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возглавляет ВЭК и не может учитываться дважды)</a:t>
            </a:r>
            <a:r>
              <a:rPr lang="ru-RU" sz="2000" b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232172" indent="-232172">
              <a:buFontTx/>
              <a:buChar char="-"/>
            </a:pPr>
            <a:r>
              <a:rPr lang="ru-RU" sz="2000" b="1" spc="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Услуги </a:t>
            </a:r>
            <a:r>
              <a:rPr lang="ru-RU" sz="2000" b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секретаря ВЭК.</a:t>
            </a:r>
          </a:p>
          <a:p>
            <a:pPr marL="232172" indent="-232172">
              <a:buFontTx/>
              <a:buChar char="-"/>
            </a:pPr>
            <a:r>
              <a:rPr lang="ru-RU" sz="2000" b="1" spc="1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Бактериоскопическое</a:t>
            </a:r>
            <a:r>
              <a:rPr lang="ru-RU" sz="2000" b="1" spc="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исследование на заболевания и др. исследования не входящие в Приказ № 29н.</a:t>
            </a:r>
          </a:p>
          <a:p>
            <a:r>
              <a:rPr lang="ru-RU" sz="2000" i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 попадают исследования положенные только для предварительных медосмотров.</a:t>
            </a:r>
          </a:p>
          <a:p>
            <a:pPr marL="232172" indent="-232172">
              <a:buFontTx/>
              <a:buChar char="-"/>
            </a:pPr>
            <a:r>
              <a:rPr lang="ru-RU" sz="2000" b="1" spc="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Санитарно-гигиеническое </a:t>
            </a:r>
            <a:r>
              <a:rPr lang="ru-RU" sz="2000" b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обучение.</a:t>
            </a:r>
          </a:p>
          <a:p>
            <a:pPr marL="232172" indent="-232172">
              <a:buFontTx/>
              <a:buChar char="-"/>
            </a:pPr>
            <a:r>
              <a:rPr lang="ru-RU" sz="2000" b="1" spc="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Оформление </a:t>
            </a:r>
            <a:r>
              <a:rPr lang="ru-RU" sz="2000" b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медицинской книжки.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16</a:t>
            </a:fld>
            <a:endParaRPr lang="ru-RU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10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Shape 145"/>
            <p:cNvSpPr txBox="1"/>
            <p:nvPr/>
          </p:nvSpPr>
          <p:spPr>
            <a:xfrm>
              <a:off x="4139921" y="179348"/>
              <a:ext cx="5085040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55844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34603" y="1959782"/>
            <a:ext cx="8590359" cy="141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</a:pPr>
            <a:endParaRPr lang="ru-RU" altLang="ru-RU" sz="1463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endParaRPr lang="ru-RU" altLang="ru-RU" sz="13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79049" y="3893344"/>
            <a:ext cx="8761939" cy="153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spcAft>
                <a:spcPts val="488"/>
              </a:spcAft>
              <a:buClr>
                <a:srgbClr val="CC3300"/>
              </a:buClr>
              <a:buSzPct val="120000"/>
            </a:pPr>
            <a:r>
              <a:rPr lang="ru-RU" altLang="ru-RU" sz="1463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>
              <a:spcBef>
                <a:spcPct val="0"/>
              </a:spcBef>
              <a:buClrTx/>
              <a:buSzPct val="120000"/>
              <a:buFontTx/>
              <a:buNone/>
            </a:pP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482321" y="964564"/>
            <a:ext cx="8447148" cy="734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463" b="1" dirty="0">
                <a:latin typeface="Georgia" panose="02040502050405020303" pitchFamily="18" charset="0"/>
              </a:rPr>
              <a:t>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Периодические медицинские осмотры (ПМО)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ru-RU" altLang="ru-RU" sz="195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4191" y="1782274"/>
            <a:ext cx="91434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На что обратить внимание: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1933" y="2189077"/>
            <a:ext cx="937681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2172" indent="-232172" algn="just">
              <a:buFont typeface="Wingdings" panose="05000000000000000000" pitchFamily="2" charset="2"/>
              <a:buChar char="v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Если работником не завершен периодический медицинский осмотр на дату составления заключительного акта, то необходимо представить заверенные копии индивидуальных заключений.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Фонд возмещает средства только за оконченное мероприятие, если сотрудник отправлен на дообследование и заключения на не него нет, то ПМО считается не пройденным.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232172" indent="-232172" algn="just">
              <a:buFont typeface="Wingdings" panose="05000000000000000000" pitchFamily="2" charset="2"/>
              <a:buChar char="v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Страхователь вправе предоставить сведения о лицензии медицинской организации на осуществление работ и оказание услуг, связанных с проведением ПМО работников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17</a:t>
            </a:fld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10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Shape 145"/>
            <p:cNvSpPr txBox="1"/>
            <p:nvPr/>
          </p:nvSpPr>
          <p:spPr>
            <a:xfrm>
              <a:off x="4079630" y="179348"/>
              <a:ext cx="5004079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6618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64838" y="2480470"/>
            <a:ext cx="8590359" cy="141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</a:pPr>
            <a:endParaRPr lang="ru-RU" altLang="ru-RU" sz="1463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endParaRPr lang="ru-RU" altLang="ru-RU" sz="13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93259" y="5385937"/>
            <a:ext cx="8761939" cy="56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ru-RU" sz="1300" i="1" dirty="0"/>
              <a:t>Утверждается работодателем (п. 24 приказа Минздрава России от 28.12.2021 № 29н)</a:t>
            </a:r>
          </a:p>
          <a:p>
            <a:r>
              <a:rPr lang="ru-RU" sz="1300" i="1" dirty="0"/>
              <a:t>Составляется в соответствии с п. 23 приказа Минздрава России от 28.12.2021 № 29н.</a:t>
            </a: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334191" y="964564"/>
            <a:ext cx="8595278" cy="734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463" b="1" dirty="0">
                <a:latin typeface="Georgia" panose="02040502050405020303" pitchFamily="18" charset="0"/>
              </a:rPr>
              <a:t>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Периодические медицинские осмотры (ПМО)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ru-RU" altLang="ru-RU" sz="195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4191" y="1626196"/>
            <a:ext cx="91434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На что обратить внимание: </a:t>
            </a:r>
          </a:p>
          <a:p>
            <a:pPr lvl="0"/>
            <a:r>
              <a:rPr lang="ru-RU" sz="2000" b="1" dirty="0" smtClean="0">
                <a:latin typeface="Times New Roman" panose="02020603050405020304" pitchFamily="18" charset="0"/>
              </a:rPr>
              <a:t>Рекомендованная </a:t>
            </a:r>
            <a:r>
              <a:rPr lang="ru-RU" sz="2000" b="1" dirty="0">
                <a:latin typeface="Times New Roman" panose="02020603050405020304" pitchFamily="18" charset="0"/>
              </a:rPr>
              <a:t>форма списка работников, прошедших обязательные ПМО в текущем календарном году.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64838" y="2480469"/>
          <a:ext cx="8264629" cy="2558880"/>
        </p:xfrm>
        <a:graphic>
          <a:graphicData uri="http://schemas.openxmlformats.org/drawingml/2006/table">
            <a:tbl>
              <a:tblPr/>
              <a:tblGrid>
                <a:gridCol w="5628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28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37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60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878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1133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1133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3040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45050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6597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17006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80373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62520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Утверждаю:</a:t>
                      </a: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2520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Руководитель________</a:t>
                      </a: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2520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дата________________</a:t>
                      </a: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2520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м.п. </a:t>
                      </a: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2520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Реестр застрахованных, прошедших ПМО</a:t>
                      </a: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4781"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478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Застрахованный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Вид работ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Вредный производственный фактор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Периодичность ПМО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 ПМО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Стоимость ПМО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95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Фамилия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Имя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Отчество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 рождения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пол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Стаж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5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7525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25041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62520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(подпись)</a:t>
                      </a:r>
                    </a:p>
                  </a:txBody>
                  <a:tcPr marL="7739" marR="7739" marT="77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39" marR="7739" marT="77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18</a:t>
            </a:fld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10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Shape 145"/>
            <p:cNvSpPr txBox="1"/>
            <p:nvPr/>
          </p:nvSpPr>
          <p:spPr>
            <a:xfrm>
              <a:off x="344488" y="179348"/>
              <a:ext cx="4752527" cy="3693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dirty="0" smtClean="0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ФОПМ</a:t>
              </a:r>
              <a:endParaRPr sz="1800" dirty="0"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pic>
          <p:nvPicPr>
            <p:cNvPr id="12" name="Shape 147"/>
            <p:cNvPicPr/>
            <p:nvPr/>
          </p:nvPicPr>
          <p:blipFill>
            <a:blip r:embed="rId3"/>
            <a:stretch/>
          </p:blipFill>
          <p:spPr>
            <a:xfrm>
              <a:off x="7336689" y="231679"/>
              <a:ext cx="2161768" cy="317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0407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79049" y="3893344"/>
            <a:ext cx="8761939" cy="153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spcAft>
                <a:spcPts val="488"/>
              </a:spcAft>
              <a:buClr>
                <a:srgbClr val="CC3300"/>
              </a:buClr>
              <a:buSzPct val="120000"/>
            </a:pPr>
            <a:r>
              <a:rPr lang="ru-RU" altLang="ru-RU" sz="1463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>
              <a:spcBef>
                <a:spcPct val="0"/>
              </a:spcBef>
              <a:buClrTx/>
              <a:buSzPct val="120000"/>
              <a:buFontTx/>
              <a:buNone/>
            </a:pP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924448" y="964564"/>
            <a:ext cx="8827608" cy="572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463" b="1" dirty="0">
                <a:latin typeface="Georgia" panose="02040502050405020303" pitchFamily="18" charset="0"/>
              </a:rPr>
              <a:t>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Документы,  предоставляемые в подтверждение произведенных расходов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Покупка средств индивидуальной защиты (СИЗ)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91387024"/>
              </p:ext>
            </p:extLst>
          </p:nvPr>
        </p:nvGraphicFramePr>
        <p:xfrm>
          <a:off x="660399" y="1692010"/>
          <a:ext cx="8957791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19</a:t>
            </a:fld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8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Shape 145"/>
            <p:cNvSpPr txBox="1"/>
            <p:nvPr/>
          </p:nvSpPr>
          <p:spPr>
            <a:xfrm>
              <a:off x="4220307" y="179348"/>
              <a:ext cx="4783015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6093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/>
        </p:nvSpPr>
        <p:spPr>
          <a:xfrm>
            <a:off x="610349" y="1484784"/>
            <a:ext cx="8640960" cy="527368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lstStyle>
            <a:defPPr/>
            <a:lvl1pPr marL="0" lvl="0" indent="0" algn="ctr"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sz="3200" b="1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9" name="Shape 89"/>
          <p:cNvSpPr/>
          <p:nvPr/>
        </p:nvSpPr>
        <p:spPr>
          <a:xfrm rot="16200000">
            <a:off x="4556957" y="-4584340"/>
            <a:ext cx="792088" cy="9906002"/>
          </a:xfrm>
          <a:prstGeom prst="rect">
            <a:avLst/>
          </a:prstGeom>
          <a:solidFill>
            <a:srgbClr val="007B8F"/>
          </a:solidFill>
          <a:ln>
            <a:noFill/>
          </a:ln>
        </p:spPr>
        <p:txBody>
          <a:bodyPr lIns="40234" tIns="20118" rIns="40234" bIns="20118" anchor="ctr"/>
          <a:lstStyle/>
          <a:p>
            <a:pPr marL="0" indent="0" algn="ctr"/>
            <a:endParaRPr sz="1800">
              <a:solidFill>
                <a:srgbClr val="007B8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76" y="1098056"/>
            <a:ext cx="9518469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spcAft>
                <a:spcPts val="600"/>
              </a:spcAft>
              <a:buClr>
                <a:srgbClr val="CC3300"/>
              </a:buClr>
              <a:buSzPct val="120000"/>
            </a:pPr>
            <a:r>
              <a:rPr lang="ru-RU" alt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Приказ Минтруда России от 11.07.2024 № 347н </a:t>
            </a: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ru-RU" alt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«Об утверждении Правил  финансового обеспечения  предупредительных мер  по сокращению  производственного  травматизма  и профессиональных заболеваний работников и санаторно - курортного лечения работников,  занятых на работах с вредными и (или) опасными производственными факторами» </a:t>
            </a:r>
            <a:endParaRPr lang="en-US" alt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  <a:buClrTx/>
              <a:buFontTx/>
              <a:buNone/>
            </a:pPr>
            <a:endParaRPr lang="ru-RU" alt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</a:pPr>
            <a:r>
              <a:rPr lang="ru-RU" alt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Принятие решения о ФОПМ является государственной услугой: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1402" y="4039437"/>
            <a:ext cx="9305443" cy="210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spcAft>
                <a:spcPts val="600"/>
              </a:spcAft>
              <a:buClr>
                <a:srgbClr val="CC3300"/>
              </a:buClr>
              <a:buSzPct val="120000"/>
            </a:pPr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Приказ Минтруда России находится на утверждении 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Clr>
                <a:srgbClr val="CC3300"/>
              </a:buClr>
              <a:buSzPct val="120000"/>
            </a:pPr>
            <a:r>
              <a:rPr lang="ru-RU" alt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«Об утверждении административного регламента предоставления Фондом социального страхования Российской Федерации государственной услуги по принятию решения о финансовом обеспечении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факторами»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hape 145"/>
          <p:cNvSpPr txBox="1"/>
          <p:nvPr/>
        </p:nvSpPr>
        <p:spPr>
          <a:xfrm>
            <a:off x="1371600" y="179348"/>
            <a:ext cx="773083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ФОПМ (финансовое обеспечение предупредительных мер)</a:t>
            </a:r>
            <a:endParaRPr sz="2000" b="1" dirty="0">
              <a:solidFill>
                <a:schemeClr val="bg1"/>
              </a:solidFill>
              <a:latin typeface="Times New Roman" pitchFamily="18" charset="0"/>
              <a:ea typeface="Arial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64838" y="2480470"/>
            <a:ext cx="8590359" cy="141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</a:pPr>
            <a:endParaRPr lang="ru-RU" altLang="ru-RU" sz="1463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endParaRPr lang="ru-RU" altLang="ru-RU" sz="13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111756" y="832219"/>
            <a:ext cx="8785078" cy="852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Покупка средств индивидуальной защиты (СИЗ)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ru-RU" altLang="ru-RU" sz="2800" b="1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756" y="1475355"/>
            <a:ext cx="91434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</a:rPr>
              <a:t>Рекомендованная форма Перечня СИЗ</a:t>
            </a:r>
            <a:r>
              <a:rPr lang="ru-RU" sz="138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20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34191" y="2002676"/>
          <a:ext cx="8812791" cy="371157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104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7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53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80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399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1041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3182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9926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4945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7503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27911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27911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90935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"Утверждаю"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Руководитель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___________________________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ctr" fontAlgn="ctr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подпись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Ф.И.О.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ctr" fontAlgn="ctr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"___"__________20</a:t>
                      </a:r>
                      <a:r>
                        <a:rPr lang="ru-RU" sz="600" u="sng" strike="noStrike">
                          <a:effectLst/>
                        </a:rPr>
                        <a:t>25</a:t>
                      </a:r>
                      <a:r>
                        <a:rPr lang="ru-RU" sz="600" u="none" strike="noStrike">
                          <a:effectLst/>
                        </a:rPr>
                        <a:t> г.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ctr" fontAlgn="ctr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u="none" strike="noStrike">
                          <a:effectLst/>
                        </a:rPr>
                        <a:t>М.П.</a:t>
                      </a:r>
                      <a:endParaRPr lang="ru-RU" sz="3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ctr" fontAlgn="ctr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ctr" fontAlgn="ctr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093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Перечень средств индивидуальной защиты по Единым типовым нормам,</a:t>
                      </a:r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093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приобретенных за счет средств Фонда</a:t>
                      </a:r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ctr" fontAlgn="ctr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gridSpan="5"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в_____________________________________________________________2025 году</a:t>
                      </a:r>
                      <a:endParaRPr lang="ru-RU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ctr" fontAlgn="ctr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>
                          <a:effectLst/>
                        </a:rPr>
                        <a:t>наименование страхователя, рег. №</a:t>
                      </a:r>
                      <a:endParaRPr lang="ru-RU" sz="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ru-RU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90935">
                <a:tc gridSpan="10">
                  <a:txBody>
                    <a:bodyPr/>
                    <a:lstStyle/>
                    <a:p>
                      <a:pPr algn="ctr" fontAlgn="ctr"/>
                      <a:endParaRPr lang="ru-RU" sz="6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469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</a:rPr>
                        <a:t>№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</a:rPr>
                        <a:t>Профессия (должность)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</a:rPr>
                        <a:t>Количество работников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</a:rPr>
                        <a:t>Наименование СИЗ согласно нормам, утвержденным локальным нормативным актом работодателя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</a:rPr>
                        <a:t>Наименование СИЗ согласно Единым типовым нормам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</a:rPr>
                        <a:t>Обоснование приобретения СИЗ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Норма выдачи в год, шт.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Количество приобретенных СИЗ, шт.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Цена,   руб.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Стоимость, руб.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Сертификат, декларация (ЕАС)                номер, срок действия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Заключение, дата, номер, пункт 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5151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</a:rPr>
                        <a:t> ЕТН (пункт, приложение) и пункт норм, утвержденных локальным нормативным актом работодателя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021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1</a:t>
                      </a:r>
                      <a:endParaRPr lang="ru-RU" sz="6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2</a:t>
                      </a:r>
                      <a:endParaRPr lang="ru-RU" sz="6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3</a:t>
                      </a:r>
                      <a:endParaRPr lang="ru-RU" sz="6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4</a:t>
                      </a:r>
                      <a:endParaRPr lang="ru-RU" sz="6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5</a:t>
                      </a:r>
                      <a:endParaRPr lang="ru-RU" sz="6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6</a:t>
                      </a:r>
                      <a:endParaRPr lang="ru-RU" sz="6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7</a:t>
                      </a:r>
                      <a:endParaRPr lang="ru-RU" sz="6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8</a:t>
                      </a:r>
                      <a:endParaRPr lang="ru-RU" sz="6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 dirty="0">
                          <a:effectLst/>
                        </a:rPr>
                        <a:t>9</a:t>
                      </a:r>
                      <a:endParaRPr lang="ru-RU" sz="6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 dirty="0">
                          <a:effectLst/>
                        </a:rPr>
                        <a:t>10</a:t>
                      </a:r>
                      <a:endParaRPr lang="ru-RU" sz="6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 dirty="0">
                          <a:effectLst/>
                        </a:rPr>
                        <a:t>11</a:t>
                      </a:r>
                      <a:endParaRPr lang="ru-RU" sz="6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12</a:t>
                      </a:r>
                      <a:endParaRPr lang="ru-RU" sz="6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u="none" strike="noStrike">
                          <a:effectLst/>
                        </a:rPr>
                        <a:t>1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 dirty="0">
                          <a:effectLst/>
                        </a:rPr>
                        <a:t> 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 dirty="0">
                          <a:effectLst/>
                        </a:rPr>
                        <a:t> 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u="none" strike="noStrike">
                          <a:effectLst/>
                        </a:rPr>
                        <a:t>2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 dirty="0">
                          <a:effectLst/>
                        </a:rPr>
                        <a:t> 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 dirty="0">
                          <a:effectLst/>
                        </a:rPr>
                        <a:t> 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 dirty="0">
                          <a:effectLst/>
                        </a:rPr>
                        <a:t> </a:t>
                      </a:r>
                      <a:endParaRPr lang="ru-RU" sz="6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ВСЕГО</a:t>
                      </a:r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X</a:t>
                      </a:r>
                      <a:endParaRPr lang="en-US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 dirty="0">
                          <a:effectLst/>
                        </a:rPr>
                        <a:t>Х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Х*</a:t>
                      </a:r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 dirty="0">
                          <a:effectLst/>
                        </a:rPr>
                        <a:t> 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Х*</a:t>
                      </a:r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 dirty="0">
                          <a:effectLst/>
                        </a:rPr>
                        <a:t> 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Х*</a:t>
                      </a:r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 dirty="0">
                          <a:effectLst/>
                        </a:rPr>
                        <a:t> 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Х*</a:t>
                      </a:r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 dirty="0">
                          <a:effectLst/>
                        </a:rPr>
                        <a:t> 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ИТОГО</a:t>
                      </a:r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X</a:t>
                      </a:r>
                      <a:endParaRPr lang="en-US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Х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X</a:t>
                      </a:r>
                      <a:endParaRPr lang="en-US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X</a:t>
                      </a:r>
                      <a:endParaRPr lang="en-US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 dirty="0">
                          <a:effectLst/>
                        </a:rPr>
                        <a:t>Х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Специалист по охране труда и технике безопасности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_____________________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(уполномоченный)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>
                          <a:effectLst/>
                        </a:rPr>
                        <a:t>Ф.И.О.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  <a:tr h="90935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extLst>
                  <a:ext uri="{0D108BD9-81ED-4DB2-BD59-A6C34878D82A}">
                    <a16:rowId xmlns:a16="http://schemas.microsoft.com/office/drawing/2014/main" xmlns="" val="10030"/>
                  </a:ext>
                </a:extLst>
              </a:tr>
              <a:tr h="167747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600" u="none" strike="noStrike">
                          <a:effectLst/>
                        </a:rPr>
                        <a:t>х*- необходимо сгруппировать по наименованию СИЗ (сертификатам и заключениям) и заполнить свод</a:t>
                      </a:r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58" marR="4258" marT="4258" marB="0" anchor="b"/>
                </a:tc>
                <a:extLst>
                  <a:ext uri="{0D108BD9-81ED-4DB2-BD59-A6C34878D82A}">
                    <a16:rowId xmlns:a16="http://schemas.microsoft.com/office/drawing/2014/main" xmlns="" val="10031"/>
                  </a:ext>
                </a:extLst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9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Shape 145"/>
            <p:cNvSpPr txBox="1"/>
            <p:nvPr/>
          </p:nvSpPr>
          <p:spPr>
            <a:xfrm>
              <a:off x="4330840" y="179348"/>
              <a:ext cx="4924357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973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79049" y="3893344"/>
            <a:ext cx="8761939" cy="153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spcAft>
                <a:spcPts val="488"/>
              </a:spcAft>
              <a:buClr>
                <a:srgbClr val="CC3300"/>
              </a:buClr>
              <a:buSzPct val="120000"/>
            </a:pPr>
            <a:r>
              <a:rPr lang="ru-RU" altLang="ru-RU" sz="1463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>
              <a:spcBef>
                <a:spcPct val="0"/>
              </a:spcBef>
              <a:buClrTx/>
              <a:buSzPct val="120000"/>
              <a:buFontTx/>
              <a:buNone/>
            </a:pP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311499" y="907296"/>
            <a:ext cx="9186958" cy="630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463" b="1" dirty="0">
                <a:latin typeface="Georgia" panose="02040502050405020303" pitchFamily="18" charset="0"/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Документы,  предоставляемые в подтверждение произведенных расходов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20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Покупка средств индивидуальной защиты (СИЗ)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29293514"/>
              </p:ext>
            </p:extLst>
          </p:nvPr>
        </p:nvGraphicFramePr>
        <p:xfrm>
          <a:off x="618119" y="1536620"/>
          <a:ext cx="8957791" cy="4986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21</a:t>
            </a:fld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8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Shape 145"/>
            <p:cNvSpPr txBox="1"/>
            <p:nvPr/>
          </p:nvSpPr>
          <p:spPr>
            <a:xfrm>
              <a:off x="4250454" y="179348"/>
              <a:ext cx="5248004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01032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34603" y="1959782"/>
            <a:ext cx="8590359" cy="141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</a:pPr>
            <a:endParaRPr lang="ru-RU" altLang="ru-RU" sz="1463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endParaRPr lang="ru-RU" altLang="ru-RU" sz="13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1209352" y="912919"/>
            <a:ext cx="7599638" cy="679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463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Покупка средств индивидуальной защиты (СИЗ)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ru-RU" altLang="ru-RU" sz="195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0725" y="1164701"/>
            <a:ext cx="95506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На что обратить внимание: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1229" y="1655631"/>
            <a:ext cx="946012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2172" indent="-232172" algn="just">
              <a:buFont typeface="Wingdings" panose="05000000000000000000" pitchFamily="2" charset="2"/>
              <a:buChar char="v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 2019 года разрешено приобретение СИЗ, изготовленных на территории государств - членов Евразийского экономического союза (Белоруссии, Казахстана, Армении или Киргизии). В этом случае страхователь должен предоставить копию декларации о происхождении товара или сертификата о происхождении товара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32172" indent="-232172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заключение о подтверждении производства промышленной продукции на территории РФ содержит много листов, то предоставляется первый лист, лист/листы с указанием необходимых СИЗ и последний лист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32172" indent="-232172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Перед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указанием номера и срока действия сертификата/декларации в Перечне СИЗ необходимо проверить факт действия сертификатов и деклараций на сайте Единого реестра сертификатов и деклараций.</a:t>
            </a:r>
          </a:p>
          <a:p>
            <a:pPr marL="232172" indent="-232172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Сертификаты/декларации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должны соответствовать техническому регламенту Таможенного союза "О безопасности средств индивидуальной защиты" (ТР ТС 019/2011).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32172" indent="-232172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Приобретение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смывающих и (или) обезвреживающих средств, не имеющих декларации о соответствии и (или) сертификата соответствия, не допускается.</a:t>
            </a:r>
          </a:p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Допускается приобретение мыла в соответствии с техническим регламентом Таможенного союза «О безопасности парфюмерно-косметической продукции» (ТР ТС 009/2011). В таких случаях предоставляется копия сертификата соответствия (декларации о соответствии), оформленная согласно с ТР ТС 009/2011.</a:t>
            </a:r>
          </a:p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Смывающие и (или) обезвреживающие средства могут быть приобретены за счет средств Фонда как отечественного, так и импортного производства.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22</a:t>
            </a:fld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9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Shape 145"/>
            <p:cNvSpPr txBox="1"/>
            <p:nvPr/>
          </p:nvSpPr>
          <p:spPr>
            <a:xfrm>
              <a:off x="4210259" y="179348"/>
              <a:ext cx="4511710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5306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79049" y="3893344"/>
            <a:ext cx="8761939" cy="153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spcAft>
                <a:spcPts val="488"/>
              </a:spcAft>
              <a:buClr>
                <a:srgbClr val="CC3300"/>
              </a:buClr>
              <a:buSzPct val="120000"/>
            </a:pPr>
            <a:r>
              <a:rPr lang="ru-RU" altLang="ru-RU" sz="1463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>
              <a:spcBef>
                <a:spcPct val="0"/>
              </a:spcBef>
              <a:buClrTx/>
              <a:buSzPct val="120000"/>
              <a:buFontTx/>
              <a:buNone/>
            </a:pP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301451" y="964564"/>
            <a:ext cx="9450605" cy="1073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463" b="1" dirty="0">
                <a:latin typeface="Georgia" panose="02040502050405020303" pitchFamily="18" charset="0"/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Документы,  предоставляемые в подтверждение произведенных расходов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Покупка средств индивидуальной защиты (СИЗ)</a:t>
            </a:r>
          </a:p>
        </p:txBody>
      </p:sp>
      <p:graphicFrame>
        <p:nvGraphicFramePr>
          <p:cNvPr id="3" name="Схема 2"/>
          <p:cNvGraphicFramePr/>
          <p:nvPr>
            <p:extLst/>
          </p:nvPr>
        </p:nvGraphicFramePr>
        <p:xfrm>
          <a:off x="660399" y="1692010"/>
          <a:ext cx="8957791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23</a:t>
            </a:fld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0" y="-59236"/>
            <a:ext cx="9906002" cy="792088"/>
            <a:chOff x="0" y="-27383"/>
            <a:chExt cx="9906002" cy="792088"/>
          </a:xfrm>
        </p:grpSpPr>
        <p:sp>
          <p:nvSpPr>
            <p:cNvPr id="8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Shape 145"/>
            <p:cNvSpPr txBox="1"/>
            <p:nvPr/>
          </p:nvSpPr>
          <p:spPr>
            <a:xfrm>
              <a:off x="4310742" y="179348"/>
              <a:ext cx="4933741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6985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64838" y="2480470"/>
            <a:ext cx="8590359" cy="141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</a:pPr>
            <a:endParaRPr lang="ru-RU" altLang="ru-RU" sz="1463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endParaRPr lang="ru-RU" altLang="ru-RU" sz="13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241160" y="832546"/>
            <a:ext cx="8688309" cy="734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463" b="1" dirty="0">
                <a:latin typeface="Georgia" panose="02040502050405020303" pitchFamily="18" charset="0"/>
              </a:rPr>
              <a:t>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Покупка средств индивидуальной защиты (СИЗ)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ru-RU" altLang="ru-RU" sz="195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37779" y="1437715"/>
            <a:ext cx="91434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Рекомендованная форма справки по фактическим расходам.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591214" y="2055219"/>
          <a:ext cx="8765944" cy="37704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34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73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73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73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8339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0226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2732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3416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3416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3416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3416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3416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34168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31808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</a:tblGrid>
              <a:tr h="132761">
                <a:tc gridSpan="14"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</a:rPr>
                        <a:t> Перечень средств индивидуальной защиты по Единым типовым нормам, приобретенных за счет средств Фонда в 2025 году                                                                                                                                                           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523">
                <a:tc gridSpan="14"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</a:rPr>
                        <a:t>(наименование и регистрационный номер страхователя)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2761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54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№ п/п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Наименование СИЗ по ЕТН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Наименование СИЗ у поставщика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Предъявлено к зачету СФР Количество, шт.</a:t>
                      </a:r>
                      <a:br>
                        <a:rPr lang="ru-RU" sz="700" u="none" strike="noStrike" dirty="0">
                          <a:effectLst/>
                        </a:rPr>
                      </a:b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Предъявлено к зачету СФР Цена без НДС*, руб. 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Предъявлено к зачету СФР Цена с НДС, руб. 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Предъявлено к зачету СФР Стоимость, руб.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Платежное поручение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Счет на оплату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Накладная/УПД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62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№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дата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сумма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№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дата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№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дата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2761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2761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32761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32761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32761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32761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32761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32761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32761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32761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32761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32761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Ответственное лицо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32761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2761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32761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* - в случае, если к зачету предъявляется без НДС</a:t>
                      </a:r>
                      <a:endParaRPr lang="ru-RU" sz="7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5" marR="5815" marT="5815" marB="0" anchor="b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24</a:t>
            </a:fld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9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Shape 145"/>
            <p:cNvSpPr txBox="1"/>
            <p:nvPr/>
          </p:nvSpPr>
          <p:spPr>
            <a:xfrm>
              <a:off x="4230355" y="179348"/>
              <a:ext cx="4699113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5875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34603" y="1959782"/>
            <a:ext cx="8590359" cy="141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</a:pPr>
            <a:endParaRPr lang="ru-RU" altLang="ru-RU" sz="1463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endParaRPr lang="ru-RU" altLang="ru-RU" sz="13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190919" y="912919"/>
            <a:ext cx="9286713" cy="734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Покупка средств индивидуальной защиты (СИЗ)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ru-RU" altLang="ru-RU" sz="195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4191" y="1782274"/>
            <a:ext cx="91434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На что обратить внимание: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202" y="2305494"/>
            <a:ext cx="3360430" cy="3468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34191" y="2359778"/>
            <a:ext cx="50873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2172" indent="-232172" algn="just">
              <a:buFont typeface="Wingdings" panose="05000000000000000000" pitchFamily="2" charset="2"/>
              <a:buChar char="v"/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Все СИЗ должны быть выданы работнику в текущем календарном году. </a:t>
            </a:r>
          </a:p>
          <a:p>
            <a:pPr marL="232172" indent="-232172">
              <a:buFont typeface="Wingdings" panose="05000000000000000000" pitchFamily="2" charset="2"/>
              <a:buChar char="v"/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Китайские СИЗ и СИЗ др. стран, не входящих в таможенный союз не принимаются к возмещению.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25</a:t>
            </a:fld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10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Shape 145"/>
            <p:cNvSpPr txBox="1"/>
            <p:nvPr/>
          </p:nvSpPr>
          <p:spPr>
            <a:xfrm>
              <a:off x="4220308" y="179348"/>
              <a:ext cx="4692580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90971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79049" y="3893344"/>
            <a:ext cx="8761939" cy="153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spcAft>
                <a:spcPts val="488"/>
              </a:spcAft>
              <a:buClr>
                <a:srgbClr val="CC3300"/>
              </a:buClr>
              <a:buSzPct val="120000"/>
            </a:pPr>
            <a:r>
              <a:rPr lang="ru-RU" altLang="ru-RU" sz="1463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>
              <a:spcBef>
                <a:spcPct val="0"/>
              </a:spcBef>
              <a:buClrTx/>
              <a:buSzPct val="120000"/>
              <a:buFontTx/>
              <a:buNone/>
            </a:pP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165464" y="764706"/>
            <a:ext cx="9740536" cy="907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463" b="1" dirty="0">
                <a:latin typeface="Georgia" panose="02040502050405020303" pitchFamily="18" charset="0"/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Документы,  предоставляемые в подтверждение произведенных расходов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</a:pPr>
            <a:r>
              <a:rPr lang="ru-RU" altLang="ru-RU" sz="20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Санаторно-курортное лечение (СКЛ)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работников, занятых на работах с вредными и (или) опасными производственными факторами</a:t>
            </a:r>
            <a:endParaRPr lang="ru-RU" altLang="ru-RU" sz="20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/>
          </p:nvPr>
        </p:nvGraphicFramePr>
        <p:xfrm>
          <a:off x="660399" y="1692010"/>
          <a:ext cx="8957791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26</a:t>
            </a:fld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8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Shape 145"/>
            <p:cNvSpPr txBox="1"/>
            <p:nvPr/>
          </p:nvSpPr>
          <p:spPr>
            <a:xfrm>
              <a:off x="4240404" y="179348"/>
              <a:ext cx="4843306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88778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79049" y="3893344"/>
            <a:ext cx="8761939" cy="153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spcAft>
                <a:spcPts val="488"/>
              </a:spcAft>
              <a:buClr>
                <a:srgbClr val="CC3300"/>
              </a:buClr>
              <a:buSzPct val="120000"/>
            </a:pPr>
            <a:r>
              <a:rPr lang="ru-RU" altLang="ru-RU" sz="1463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>
              <a:spcBef>
                <a:spcPct val="0"/>
              </a:spcBef>
              <a:buClrTx/>
              <a:buSzPct val="120000"/>
              <a:buFontTx/>
              <a:buNone/>
            </a:pP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0" y="807742"/>
            <a:ext cx="9797143" cy="118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463" b="1" dirty="0">
                <a:latin typeface="Georgia" panose="02040502050405020303" pitchFamily="18" charset="0"/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Документы,  предоставляемые в подтверждение произведенных расходов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</a:pPr>
            <a:r>
              <a:rPr lang="ru-RU" alt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Санаторно-курортное лечение (СКЛ)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работников не ранее чем за пять лет до достижения ими возраста, дающего право на назначение страховой пенсии по старости</a:t>
            </a:r>
            <a:endParaRPr lang="ru-RU" alt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88489136"/>
              </p:ext>
            </p:extLst>
          </p:nvPr>
        </p:nvGraphicFramePr>
        <p:xfrm>
          <a:off x="660399" y="2170444"/>
          <a:ext cx="8957791" cy="4391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27</a:t>
            </a:fld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8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Shape 145"/>
            <p:cNvSpPr txBox="1"/>
            <p:nvPr/>
          </p:nvSpPr>
          <p:spPr>
            <a:xfrm>
              <a:off x="4300694" y="179348"/>
              <a:ext cx="5194997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93903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34603" y="1959782"/>
            <a:ext cx="8590359" cy="141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</a:pPr>
            <a:endParaRPr lang="ru-RU" altLang="ru-RU" sz="1463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endParaRPr lang="ru-RU" altLang="ru-RU" sz="13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334191" y="912919"/>
            <a:ext cx="9143441" cy="734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</a:pPr>
            <a:r>
              <a:rPr lang="ru-RU" altLang="ru-RU" sz="1463" b="1" dirty="0">
                <a:latin typeface="Georgia" panose="02040502050405020303" pitchFamily="18" charset="0"/>
              </a:rPr>
              <a:t>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Санаторно-курортное лечение (СКЛ)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работников</a:t>
            </a:r>
            <a:endParaRPr lang="ru-RU" alt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ru-RU" altLang="ru-RU" sz="195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4191" y="1782274"/>
            <a:ext cx="91434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На что обратить внимание: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4443" y="-89510"/>
            <a:ext cx="9303189" cy="6538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marL="232172" indent="-23217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32172" indent="-23217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32172" indent="-23217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32172" indent="-23217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32172" indent="-23217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32172" indent="-23217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32172" indent="-23217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32172" indent="-23217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32172" indent="-23217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Калькуляция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стоимости путевки должна быть утверждена руководителем санатория</a:t>
            </a:r>
            <a:r>
              <a:rPr lang="ru-RU" alt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32172" indent="-23217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Рекомендуемая продолжительность путевки должна быть не менее 14 дней.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32172" indent="-23217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Список работников предпенсионного и пенсионного возраста составляется с указанием сведений о страховом номере индивидуального лицевого счета (СНИЛС) и рекомендаций, содержащихся в справке по форме № 070/у либо в заключительном акте по результатам проведения обязательных периодических медицинских осмотров.</a:t>
            </a:r>
          </a:p>
          <a:p>
            <a:pPr marL="232172" indent="-23217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alt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Не предоставляются согласия сотрудников на СКЛ, копии паспортов сотрудников и др. документы, не поименованные в действующем законодательстве.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28</a:t>
            </a:fld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9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Shape 145"/>
            <p:cNvSpPr txBox="1"/>
            <p:nvPr/>
          </p:nvSpPr>
          <p:spPr>
            <a:xfrm>
              <a:off x="4300695" y="179348"/>
              <a:ext cx="4924266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52914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79049" y="3893344"/>
            <a:ext cx="8761939" cy="153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spcAft>
                <a:spcPts val="488"/>
              </a:spcAft>
              <a:buClr>
                <a:srgbClr val="CC3300"/>
              </a:buClr>
              <a:buSzPct val="120000"/>
            </a:pPr>
            <a:r>
              <a:rPr lang="ru-RU" altLang="ru-RU" sz="1463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>
              <a:spcBef>
                <a:spcPct val="0"/>
              </a:spcBef>
              <a:buClrTx/>
              <a:buSzPct val="120000"/>
              <a:buFontTx/>
              <a:buNone/>
            </a:pP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281354" y="803816"/>
            <a:ext cx="9383689" cy="572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463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88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Документы,  предоставляемые в подтверждение произведенных расходов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sz="1788" b="1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Обучение по охране труда и (или) обучение по вопросам безопасного ведения </a:t>
            </a:r>
            <a:r>
              <a:rPr lang="ru-RU" sz="1788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работ</a:t>
            </a:r>
            <a:endParaRPr lang="ru-RU" sz="1788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778174596"/>
              </p:ext>
            </p:extLst>
          </p:nvPr>
        </p:nvGraphicFramePr>
        <p:xfrm>
          <a:off x="1068688" y="1531373"/>
          <a:ext cx="8516037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29</a:t>
            </a:fld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9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Shape 145"/>
            <p:cNvSpPr txBox="1"/>
            <p:nvPr/>
          </p:nvSpPr>
          <p:spPr>
            <a:xfrm>
              <a:off x="4280598" y="179348"/>
              <a:ext cx="5134707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89344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Group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144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Shape 145"/>
            <p:cNvSpPr txBox="1"/>
            <p:nvPr/>
          </p:nvSpPr>
          <p:spPr>
            <a:xfrm>
              <a:off x="2133600" y="179348"/>
              <a:ext cx="7453745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0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 (финансовое обеспечение предупредительных мер)</a:t>
              </a:r>
              <a:endParaRPr sz="20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93767" y="1158354"/>
            <a:ext cx="95184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SzPct val="100000"/>
            </a:pPr>
            <a:r>
              <a:rPr lang="ru-RU" altLang="ru-RU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!!!</a:t>
            </a:r>
            <a:r>
              <a:rPr lang="ru-RU" altLang="ru-RU" sz="1600" dirty="0">
                <a:latin typeface="Arial Narrow" panose="020B0606020202030204" pitchFamily="34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Страхователь несет ответственность за целевое и в полном объеме использование сумм страховых взносов на финансовое обеспечение предупредительных мер в соответствии с планом финансового обеспечения.</a:t>
            </a:r>
          </a:p>
          <a:p>
            <a:pPr algn="just">
              <a:buSzPct val="100000"/>
            </a:pPr>
            <a:endParaRPr lang="ru-RU" alt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SzPct val="100000"/>
            </a:pP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ри выявлении предоставления недостоверных данных или нецелевого использования средств - расходы не будут приняты к зачету.</a:t>
            </a:r>
            <a:endParaRPr lang="ru-RU" alt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34603" y="1959782"/>
            <a:ext cx="8590359" cy="141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</a:pPr>
            <a:endParaRPr lang="ru-RU" altLang="ru-RU" sz="1463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</a:pPr>
            <a:endParaRPr lang="ru-RU" altLang="ru-RU" sz="13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79049" y="3893344"/>
            <a:ext cx="8761939" cy="153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spcAft>
                <a:spcPts val="488"/>
              </a:spcAft>
              <a:buClr>
                <a:srgbClr val="CC3300"/>
              </a:buClr>
              <a:buSzPct val="120000"/>
            </a:pPr>
            <a:r>
              <a:rPr lang="ru-RU" altLang="ru-RU" sz="1463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>
              <a:spcBef>
                <a:spcPct val="0"/>
              </a:spcBef>
              <a:buClrTx/>
              <a:buSzPct val="120000"/>
              <a:buFontTx/>
              <a:buNone/>
            </a:pP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171394" y="912919"/>
            <a:ext cx="9606651" cy="741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Обучение по охране труда и (или) обучение по вопросам безопасного ведения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</a:t>
            </a:r>
            <a:endParaRPr lang="ru-RU" altLang="ru-RU" sz="2400" b="1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2032" y="1439095"/>
            <a:ext cx="48634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На что обратить внимание: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1394" y="1706025"/>
            <a:ext cx="9577247" cy="4886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2172" indent="-232172" algn="just">
              <a:lnSpc>
                <a:spcPct val="107000"/>
              </a:lnSpc>
              <a:spcAft>
                <a:spcPts val="650"/>
              </a:spcAft>
              <a:buFont typeface="Wingdings" panose="05000000000000000000" pitchFamily="2" charset="2"/>
              <a:buChar char="v"/>
            </a:pPr>
            <a:r>
              <a:rPr lang="ru-RU" sz="1463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должно проводиться с отрывом</a:t>
            </a:r>
            <a:r>
              <a:rPr lang="ru-RU" sz="146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 производства, </a:t>
            </a:r>
            <a:br>
              <a:rPr lang="ru-RU" sz="146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6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предоставляемых документах должно быть подтверждение.</a:t>
            </a:r>
          </a:p>
          <a:p>
            <a:pPr marL="232172" indent="-232172" algn="just">
              <a:lnSpc>
                <a:spcPct val="107000"/>
              </a:lnSpc>
              <a:spcAft>
                <a:spcPts val="650"/>
              </a:spcAft>
              <a:buFont typeface="Wingdings" panose="05000000000000000000" pitchFamily="2" charset="2"/>
              <a:buChar char="v"/>
            </a:pPr>
            <a:r>
              <a:rPr lang="ru-RU" sz="146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программе обучения по общим вопросам охраны труда и функционирования системы управления охраной труда обучение </a:t>
            </a:r>
            <a:r>
              <a:rPr lang="ru-RU" sz="1463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д.б</a:t>
            </a:r>
            <a:r>
              <a:rPr lang="ru-RU" sz="146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продолжительностью не менее 16 часов;</a:t>
            </a:r>
          </a:p>
          <a:p>
            <a:pPr marL="232172" indent="-232172" algn="just">
              <a:lnSpc>
                <a:spcPct val="107000"/>
              </a:lnSpc>
              <a:spcAft>
                <a:spcPts val="650"/>
              </a:spcAft>
              <a:buFont typeface="Wingdings" panose="05000000000000000000" pitchFamily="2" charset="2"/>
              <a:buChar char="v"/>
            </a:pPr>
            <a:r>
              <a:rPr lang="ru-RU" sz="146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программе обучения безопасным методам и приемам выполнения работ при воздействии вредных и (или) опасных производственных факторов, источников опасности, идентифицированных в рамках специальной оценки условий труда и оценки профессиональных рисков, обучение продолжительностью не менее 16 часов; </a:t>
            </a:r>
          </a:p>
          <a:p>
            <a:pPr algn="just">
              <a:lnSpc>
                <a:spcPct val="107000"/>
              </a:lnSpc>
              <a:spcAft>
                <a:spcPts val="650"/>
              </a:spcAft>
            </a:pPr>
            <a:r>
              <a:rPr lang="ru-RU" sz="1463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!!!</a:t>
            </a:r>
            <a:r>
              <a:rPr lang="ru-RU" sz="146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Если работник проходит обучение по нескольким программам обучения, то общая продолжительность суммируется и должна составлять не менее 40 часов).</a:t>
            </a:r>
          </a:p>
          <a:p>
            <a:pPr marL="232172" indent="-232172">
              <a:buFont typeface="Wingdings" panose="05000000000000000000" pitchFamily="2" charset="2"/>
              <a:buChar char="v"/>
            </a:pPr>
            <a:r>
              <a:rPr lang="ru-RU" sz="146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счет Фонда оплачивается обучение только по программам А,Б,В.</a:t>
            </a:r>
          </a:p>
          <a:p>
            <a:pPr marL="232172" indent="-232172">
              <a:buFont typeface="Wingdings" panose="05000000000000000000" pitchFamily="2" charset="2"/>
              <a:buChar char="v"/>
            </a:pPr>
            <a:r>
              <a:rPr lang="ru-RU" sz="146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первой помощи и использованию СИЗ отдельно не оплачивается, оно должно быть включено в одну из программ.</a:t>
            </a:r>
          </a:p>
          <a:p>
            <a:pPr marL="232172" indent="-232172">
              <a:buFont typeface="Wingdings" panose="05000000000000000000" pitchFamily="2" charset="2"/>
              <a:buChar char="v"/>
            </a:pPr>
            <a:r>
              <a:rPr lang="ru-RU" sz="1463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Обучающая организация должна быть аккредитована в порядке, утвержденном приказом </a:t>
            </a:r>
            <a:r>
              <a:rPr lang="ru-RU" sz="1463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Минздравсоцразвития</a:t>
            </a:r>
            <a:r>
              <a:rPr lang="ru-RU" sz="1463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России от 01.04.2010 № 205н. </a:t>
            </a:r>
          </a:p>
          <a:p>
            <a:pPr marL="232172" indent="-232172">
              <a:buFont typeface="Wingdings" panose="05000000000000000000" pitchFamily="2" charset="2"/>
              <a:buChar char="v"/>
            </a:pPr>
            <a:r>
              <a:rPr lang="ru-RU" sz="1463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договоре (приложении) должно быть указано количество обучаемых и стоимость (либо общая или 1 работника).</a:t>
            </a:r>
          </a:p>
          <a:p>
            <a:pPr marL="232172" indent="-232172">
              <a:buFont typeface="Wingdings" panose="05000000000000000000" pitchFamily="2" charset="2"/>
              <a:buChar char="v"/>
            </a:pPr>
            <a:r>
              <a:rPr lang="ru-RU" sz="1463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момент заключения договора и подписания документа о приемке работы деятельность организации, проводящей обучение, не должна быть приостановлена или прекращена.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pPr/>
              <a:t>30</a:t>
            </a:fld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10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Shape 145"/>
            <p:cNvSpPr txBox="1"/>
            <p:nvPr/>
          </p:nvSpPr>
          <p:spPr>
            <a:xfrm>
              <a:off x="4280598" y="179348"/>
              <a:ext cx="5325626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68068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/>
        </p:nvSpPr>
        <p:spPr>
          <a:xfrm rot="16200000">
            <a:off x="1518362" y="-1529637"/>
            <a:ext cx="6858000" cy="9917276"/>
          </a:xfrm>
          <a:prstGeom prst="rect">
            <a:avLst/>
          </a:prstGeom>
          <a:solidFill>
            <a:srgbClr val="007B8F"/>
          </a:solidFill>
          <a:ln>
            <a:noFill/>
          </a:ln>
        </p:spPr>
        <p:txBody>
          <a:bodyPr lIns="40234" tIns="20118" rIns="40234" bIns="20118" anchor="ctr"/>
          <a:lstStyle/>
          <a:p>
            <a:pPr marL="0" indent="0" algn="ctr"/>
            <a:endParaRPr sz="1800">
              <a:solidFill>
                <a:srgbClr val="007B8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8" name="Shape 208"/>
          <p:cNvSpPr txBox="1"/>
          <p:nvPr/>
        </p:nvSpPr>
        <p:spPr>
          <a:xfrm>
            <a:off x="507783" y="2577546"/>
            <a:ext cx="8879155" cy="527368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lstStyle>
            <a:defPPr/>
            <a:lvl1pPr marL="0" lvl="0" indent="0" algn="ctr"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sz="4800" b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/>
        </p:nvSpPr>
        <p:spPr>
          <a:xfrm rot="16200000">
            <a:off x="4556957" y="-4584340"/>
            <a:ext cx="792088" cy="9906002"/>
          </a:xfrm>
          <a:prstGeom prst="rect">
            <a:avLst/>
          </a:prstGeom>
          <a:solidFill>
            <a:srgbClr val="007B8F"/>
          </a:solidFill>
          <a:ln>
            <a:noFill/>
          </a:ln>
        </p:spPr>
        <p:txBody>
          <a:bodyPr lIns="40234" tIns="20118" rIns="40234" bIns="20118" anchor="ctr"/>
          <a:lstStyle/>
          <a:p>
            <a:pPr marL="0" indent="0" algn="ctr"/>
            <a:endParaRPr sz="1800">
              <a:solidFill>
                <a:srgbClr val="007B8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5" name="Shape 145"/>
          <p:cNvSpPr txBox="1"/>
          <p:nvPr/>
        </p:nvSpPr>
        <p:spPr>
          <a:xfrm>
            <a:off x="3687745" y="179348"/>
            <a:ext cx="474282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ФОПМ</a:t>
            </a:r>
            <a:endParaRPr sz="2800" b="1" dirty="0">
              <a:solidFill>
                <a:schemeClr val="bg1"/>
              </a:solidFill>
              <a:latin typeface="Times New Roman" pitchFamily="18" charset="0"/>
              <a:ea typeface="Arial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208570082"/>
              </p:ext>
            </p:extLst>
          </p:nvPr>
        </p:nvGraphicFramePr>
        <p:xfrm>
          <a:off x="186647" y="975823"/>
          <a:ext cx="9445033" cy="5634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1096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1"/>
          <p:cNvGrpSpPr>
            <a:grpSpLocks/>
          </p:cNvGrpSpPr>
          <p:nvPr/>
        </p:nvGrpSpPr>
        <p:grpSpPr bwMode="auto">
          <a:xfrm>
            <a:off x="1660993" y="898284"/>
            <a:ext cx="7800974" cy="874514"/>
            <a:chOff x="793" y="222"/>
            <a:chExt cx="4421" cy="440"/>
          </a:xfrm>
        </p:grpSpPr>
        <p:sp>
          <p:nvSpPr>
            <p:cNvPr id="20490" name="Line 2"/>
            <p:cNvSpPr>
              <a:spLocks noChangeShapeType="1"/>
            </p:cNvSpPr>
            <p:nvPr/>
          </p:nvSpPr>
          <p:spPr bwMode="auto">
            <a:xfrm>
              <a:off x="831" y="222"/>
              <a:ext cx="0" cy="44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1463" dirty="0"/>
            </a:p>
          </p:txBody>
        </p:sp>
        <p:sp>
          <p:nvSpPr>
            <p:cNvPr id="20491" name="Line 3"/>
            <p:cNvSpPr>
              <a:spLocks noChangeShapeType="1"/>
            </p:cNvSpPr>
            <p:nvPr/>
          </p:nvSpPr>
          <p:spPr bwMode="auto">
            <a:xfrm>
              <a:off x="793" y="222"/>
              <a:ext cx="4421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1463" dirty="0"/>
            </a:p>
          </p:txBody>
        </p:sp>
      </p:grp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1852216" y="737097"/>
            <a:ext cx="6815534" cy="11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463" dirty="0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677708" y="2141858"/>
            <a:ext cx="8833153" cy="4139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3125" tIns="38025" rIns="73125" bIns="38025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ClrTx/>
            </a:pP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случае если страхователь</a:t>
            </a:r>
            <a:r>
              <a:rPr lang="ru-RU" alt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численностью работающих до 100 человек </a:t>
            </a: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осуществлял два последовательных календарных года, предшествующие текущему финансовому году, </a:t>
            </a:r>
            <a:r>
              <a:rPr lang="ru-RU" alt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ФОПМ,</a:t>
            </a: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объем средств, направляемых таким страхователем на финансовое обеспечение указанных мер, рассчитывается исходя из </a:t>
            </a:r>
            <a:r>
              <a:rPr lang="ru-RU" alt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отчетных данных за три последовательных</a:t>
            </a:r>
            <a:r>
              <a:rPr lang="ru-RU" alt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календарных года</a:t>
            </a:r>
            <a:r>
              <a:rPr lang="ru-RU" alt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alt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предшествующие текущему финансовому году, и не может превышать сумму страховых взносов, начисленных им за текущий финансовый год, за вычетом расходов, произведенных в текущем календарном году на</a:t>
            </a:r>
            <a:r>
              <a:rPr lang="ru-RU" alt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выплату пособий по временной нетрудоспособности в связи с несчастными случаями на производстве или профессиональными заболеваниями и на</a:t>
            </a:r>
            <a:r>
              <a:rPr lang="ru-RU" alt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оплату отпуска застрахованного лица</a:t>
            </a:r>
            <a:r>
              <a:rPr lang="ru-RU" alt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(сверх ежегодного оплачиваемого отпуска, установленного законодательством Российской Федерации) на весь период его лечения и проезда к месту лечения и обратно.</a:t>
            </a:r>
            <a:endParaRPr lang="ru-RU" altLang="ru-RU" sz="1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502418" y="1004096"/>
            <a:ext cx="8809016" cy="1038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ts val="1534"/>
              </a:lnSpc>
              <a:spcBef>
                <a:spcPct val="0"/>
              </a:spcBef>
              <a:buClrTx/>
            </a:pP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предупредительных мер </a:t>
            </a: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</a:t>
            </a:r>
          </a:p>
          <a:p>
            <a:pPr algn="ctr">
              <a:lnSpc>
                <a:spcPts val="1534"/>
              </a:lnSpc>
              <a:spcBef>
                <a:spcPct val="0"/>
              </a:spcBef>
              <a:buClrTx/>
            </a:pPr>
            <a:endParaRPr lang="ru-RU" altLang="ru-RU" sz="28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534"/>
              </a:lnSpc>
              <a:spcBef>
                <a:spcPct val="0"/>
              </a:spcBef>
              <a:buClrTx/>
            </a:pP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сокращению производственного травматизма </a:t>
            </a: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algn="ctr">
              <a:lnSpc>
                <a:spcPts val="1534"/>
              </a:lnSpc>
              <a:spcBef>
                <a:spcPct val="0"/>
              </a:spcBef>
              <a:buClrTx/>
            </a:pPr>
            <a:endParaRPr lang="ru-RU" alt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534"/>
              </a:lnSpc>
              <a:spcBef>
                <a:spcPct val="0"/>
              </a:spcBef>
              <a:buClrTx/>
            </a:pP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профессиональных заболеваний</a:t>
            </a:r>
            <a:endParaRPr lang="ru-RU" alt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5</a:t>
            </a:fld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11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Shape 145"/>
            <p:cNvSpPr txBox="1"/>
            <p:nvPr/>
          </p:nvSpPr>
          <p:spPr>
            <a:xfrm>
              <a:off x="502418" y="179348"/>
              <a:ext cx="8809016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4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 (финансовое обеспечение предупредительных мер)</a:t>
              </a:r>
              <a:endParaRPr sz="24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8356203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748232" y="5918399"/>
            <a:ext cx="2228850" cy="296664"/>
          </a:xfrm>
        </p:spPr>
        <p:txBody>
          <a:bodyPr/>
          <a:lstStyle/>
          <a:p>
            <a:fld id="{5DDC2DCF-3C1B-440A-9DFA-774E92B339DA}" type="slidenum">
              <a:rPr lang="ru-RU" smtClean="0"/>
              <a:t>6</a:t>
            </a:fld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26052" y="872712"/>
            <a:ext cx="8337102" cy="8979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138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Приказ Минтруда России от 11 июля 2024 г. № 347н</a:t>
            </a:r>
            <a:br>
              <a:rPr lang="ru-RU" sz="1138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138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«Об утверждении Правил финансового обеспечения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факторами»</a:t>
            </a:r>
            <a:r>
              <a:rPr lang="en-US" sz="1138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38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138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Зарегистрировано в Минюсте России 19 ноября 2024 г., регистрационный № 80230</a:t>
            </a:r>
            <a:r>
              <a:rPr lang="ru-RU" sz="1138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34231" y="2394518"/>
            <a:ext cx="4608956" cy="1336414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975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975" b="1" dirty="0">
                <a:latin typeface="Times New Roman" pitchFamily="18" charset="0"/>
                <a:cs typeface="Times New Roman" pitchFamily="18" charset="0"/>
              </a:rPr>
              <a:t>аявление о финансовом обеспечении</a:t>
            </a:r>
            <a:r>
              <a:rPr lang="ru-RU" sz="975" dirty="0">
                <a:latin typeface="Times New Roman" pitchFamily="18" charset="0"/>
                <a:cs typeface="Times New Roman" pitchFamily="18" charset="0"/>
              </a:rPr>
              <a:t> предупредительных мер и планом фин. обеспечения пред. мер, </a:t>
            </a:r>
            <a:r>
              <a:rPr lang="ru-RU" sz="975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приложением документов</a:t>
            </a:r>
            <a:r>
              <a:rPr lang="ru-RU" sz="975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75" b="1" dirty="0">
                <a:latin typeface="Times New Roman" pitchFamily="18" charset="0"/>
                <a:cs typeface="Times New Roman" pitchFamily="18" charset="0"/>
              </a:rPr>
              <a:t>(копий документов), обосновывающих необходимость фин. обеспечения</a:t>
            </a:r>
          </a:p>
          <a:p>
            <a:pPr lvl="0" algn="just"/>
            <a:endParaRPr lang="ru-RU" sz="975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975" b="1" dirty="0">
                <a:latin typeface="Times New Roman" pitchFamily="18" charset="0"/>
                <a:cs typeface="Times New Roman" pitchFamily="18" charset="0"/>
              </a:rPr>
              <a:t>После выполнения</a:t>
            </a:r>
            <a:r>
              <a:rPr lang="ru-RU" sz="975" dirty="0">
                <a:latin typeface="Times New Roman" pitchFamily="18" charset="0"/>
                <a:cs typeface="Times New Roman" pitchFamily="18" charset="0"/>
              </a:rPr>
              <a:t> пред. мер, предусмотренных планом, страхователь обращается в отделение СФР </a:t>
            </a:r>
            <a:r>
              <a:rPr lang="ru-RU" sz="975" b="1" dirty="0">
                <a:latin typeface="Times New Roman" pitchFamily="18" charset="0"/>
                <a:cs typeface="Times New Roman" pitchFamily="18" charset="0"/>
              </a:rPr>
              <a:t>с заявлением о возмещении</a:t>
            </a:r>
            <a:r>
              <a:rPr lang="ru-RU" sz="975" dirty="0">
                <a:latin typeface="Times New Roman" pitchFamily="18" charset="0"/>
                <a:cs typeface="Times New Roman" pitchFamily="18" charset="0"/>
              </a:rPr>
              <a:t> произведенных расходов на оплату предупредительных мер </a:t>
            </a:r>
            <a:r>
              <a:rPr lang="ru-RU" sz="975" b="1" dirty="0">
                <a:latin typeface="Times New Roman" pitchFamily="18" charset="0"/>
                <a:cs typeface="Times New Roman" pitchFamily="18" charset="0"/>
              </a:rPr>
              <a:t>с представлением документов, подтверждающих произведенные расходы </a:t>
            </a:r>
            <a:endParaRPr lang="ru-RU" sz="97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5106689" y="2336337"/>
            <a:ext cx="4747202" cy="1451757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975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975" b="1" dirty="0">
                <a:latin typeface="Times New Roman" pitchFamily="18" charset="0"/>
                <a:cs typeface="Times New Roman" pitchFamily="18" charset="0"/>
              </a:rPr>
              <a:t>аявление о финансовом обеспечении</a:t>
            </a:r>
            <a:r>
              <a:rPr lang="ru-RU" sz="975" dirty="0">
                <a:latin typeface="Times New Roman" pitchFamily="18" charset="0"/>
                <a:cs typeface="Times New Roman" pitchFamily="18" charset="0"/>
              </a:rPr>
              <a:t> предупредительных мер и планом фин. обеспечения пред. мер </a:t>
            </a:r>
            <a:r>
              <a:rPr lang="ru-RU" sz="975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без приложения к заявлению обосновывающих документов</a:t>
            </a:r>
            <a:r>
              <a:rPr lang="ru-RU" sz="975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75" dirty="0">
                <a:latin typeface="Times New Roman" pitchFamily="18" charset="0"/>
                <a:cs typeface="Times New Roman" pitchFamily="18" charset="0"/>
              </a:rPr>
              <a:t>(за исключением мероприятия, предусмотренного подпунктом «п» пункта 2 Правил, где необходимо предварительное согласование перечня приобретаемого оборудования в рамках модернизации основных производств).</a:t>
            </a:r>
          </a:p>
          <a:p>
            <a:pPr lvl="0" algn="just"/>
            <a:r>
              <a:rPr lang="ru-RU" sz="975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Заявление о возмещении</a:t>
            </a:r>
            <a:r>
              <a:rPr lang="ru-RU" sz="975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75" dirty="0">
                <a:latin typeface="Times New Roman" pitchFamily="18" charset="0"/>
                <a:cs typeface="Times New Roman" pitchFamily="18" charset="0"/>
              </a:rPr>
              <a:t>произведенных расходов на оплату предупредительных мер </a:t>
            </a:r>
            <a:r>
              <a:rPr lang="ru-RU" sz="975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 представлением документов</a:t>
            </a:r>
            <a:r>
              <a:rPr lang="ru-RU" sz="975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975" dirty="0">
                <a:latin typeface="Times New Roman" pitchFamily="18" charset="0"/>
                <a:cs typeface="Times New Roman" pitchFamily="18" charset="0"/>
              </a:rPr>
              <a:t> подтверждающих произведенные расходы, страхователь представляет в отделение СФР </a:t>
            </a:r>
            <a:r>
              <a:rPr lang="ru-RU" sz="975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75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завершении проведения указанных </a:t>
            </a:r>
            <a:r>
              <a:rPr lang="ru-RU" sz="975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мероприятий</a:t>
            </a:r>
            <a:endParaRPr lang="ru-RU" sz="975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234231" y="3884926"/>
            <a:ext cx="4538476" cy="635987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975" dirty="0">
                <a:latin typeface="Times New Roman" pitchFamily="18" charset="0"/>
                <a:cs typeface="Times New Roman" pitchFamily="18" charset="0"/>
              </a:rPr>
              <a:t>Решение о финансовом обеспечении предупредительных мер страхователя принимается по сумме финансирования </a:t>
            </a:r>
            <a:r>
              <a:rPr lang="ru-RU" sz="975" b="1" dirty="0">
                <a:latin typeface="Times New Roman" pitchFamily="18" charset="0"/>
                <a:cs typeface="Times New Roman" pitchFamily="18" charset="0"/>
              </a:rPr>
              <a:t>с учетом перечня мер, включенных в план, и </a:t>
            </a:r>
            <a:r>
              <a:rPr lang="ru-RU" sz="975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представления полного комплекта документов, </a:t>
            </a:r>
            <a:r>
              <a:rPr lang="ru-RU" sz="975" b="1" dirty="0">
                <a:latin typeface="Times New Roman" pitchFamily="18" charset="0"/>
                <a:cs typeface="Times New Roman" pitchFamily="18" charset="0"/>
              </a:rPr>
              <a:t>обосновывающих необходимость</a:t>
            </a:r>
            <a:r>
              <a:rPr lang="ru-RU" sz="975" dirty="0">
                <a:latin typeface="Times New Roman" pitchFamily="18" charset="0"/>
                <a:cs typeface="Times New Roman" pitchFamily="18" charset="0"/>
              </a:rPr>
              <a:t> финансового обеспечения предупредительных мер</a:t>
            </a: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5162069" y="3833914"/>
            <a:ext cx="4708418" cy="632764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975" dirty="0">
                <a:latin typeface="Times New Roman" pitchFamily="18" charset="0"/>
                <a:cs typeface="Times New Roman" pitchFamily="18" charset="0"/>
              </a:rPr>
              <a:t>Страхователь </a:t>
            </a:r>
            <a:r>
              <a:rPr lang="ru-RU" sz="975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самостоятельно определяет перечень</a:t>
            </a:r>
            <a:r>
              <a:rPr lang="ru-RU" sz="975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75" dirty="0">
                <a:latin typeface="Times New Roman" pitchFamily="18" charset="0"/>
                <a:cs typeface="Times New Roman" pitchFamily="18" charset="0"/>
              </a:rPr>
              <a:t>осуществляемых предупредительных мер в рамках утвержденного Правилами перечня</a:t>
            </a: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234231" y="4674907"/>
            <a:ext cx="4538476" cy="80790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975" dirty="0">
                <a:latin typeface="Times New Roman" pitchFamily="18" charset="0"/>
                <a:cs typeface="Times New Roman" pitchFamily="18" charset="0"/>
              </a:rPr>
              <a:t>Страхователь в срок до 20 ноября текущего финансового года </a:t>
            </a:r>
            <a:r>
              <a:rPr lang="ru-RU" sz="975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имеет право обратиться с заявлением</a:t>
            </a:r>
            <a:r>
              <a:rPr lang="ru-RU" sz="975" b="1" dirty="0">
                <a:latin typeface="Times New Roman" pitchFamily="18" charset="0"/>
                <a:cs typeface="Times New Roman" pitchFamily="18" charset="0"/>
              </a:rPr>
              <a:t> о внесении изменений в план</a:t>
            </a:r>
            <a:r>
              <a:rPr lang="ru-RU" sz="975" dirty="0">
                <a:latin typeface="Times New Roman" pitchFamily="18" charset="0"/>
                <a:cs typeface="Times New Roman" pitchFamily="18" charset="0"/>
              </a:rPr>
              <a:t>, согласованный отделением СФР, </a:t>
            </a:r>
            <a:r>
              <a:rPr lang="ru-RU" sz="975" b="1" dirty="0">
                <a:latin typeface="Times New Roman" pitchFamily="18" charset="0"/>
                <a:cs typeface="Times New Roman" pitchFamily="18" charset="0"/>
              </a:rPr>
              <a:t>с обоснованием необходимости внесения изменений в план и предоставлением полного комплекта документов для обоснования </a:t>
            </a:r>
            <a:r>
              <a:rPr lang="ru-RU" sz="975" dirty="0">
                <a:latin typeface="Times New Roman" pitchFamily="18" charset="0"/>
                <a:cs typeface="Times New Roman" pitchFamily="18" charset="0"/>
              </a:rPr>
              <a:t>предупредительных мер, по которым в план вносятся изменения.</a:t>
            </a: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5145472" y="4593637"/>
            <a:ext cx="4708418" cy="80790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975" dirty="0">
                <a:latin typeface="Times New Roman" pitchFamily="18" charset="0"/>
                <a:cs typeface="Times New Roman" pitchFamily="18" charset="0"/>
              </a:rPr>
              <a:t>Страхователь вправе </a:t>
            </a:r>
            <a:r>
              <a:rPr lang="ru-RU" sz="975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самостоятельно принимать решение о внесении изменений в план </a:t>
            </a:r>
            <a:r>
              <a:rPr lang="ru-RU" sz="975" dirty="0">
                <a:latin typeface="Times New Roman" pitchFamily="18" charset="0"/>
                <a:cs typeface="Times New Roman" pitchFamily="18" charset="0"/>
              </a:rPr>
              <a:t>финансового обеспечения в пределах разрешенной суммы финансового обеспечения, при этом </a:t>
            </a:r>
            <a:r>
              <a:rPr lang="ru-RU" sz="975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повторное направление заявления и плана </a:t>
            </a:r>
            <a:r>
              <a:rPr lang="ru-RU" sz="975" dirty="0">
                <a:latin typeface="Times New Roman" pitchFamily="18" charset="0"/>
                <a:cs typeface="Times New Roman" pitchFamily="18" charset="0"/>
              </a:rPr>
              <a:t>финансового обеспечения предупредительных мер в отделение  СФР  </a:t>
            </a:r>
            <a:r>
              <a:rPr lang="ru-RU" sz="975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не требуется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234232" y="5632032"/>
            <a:ext cx="4538476" cy="693206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75" dirty="0">
                <a:latin typeface="Times New Roman" pitchFamily="18" charset="0"/>
                <a:cs typeface="Times New Roman" pitchFamily="18" charset="0"/>
              </a:rPr>
              <a:t>Страхователь обращается </a:t>
            </a:r>
            <a:r>
              <a:rPr lang="ru-RU" sz="975" b="1" dirty="0">
                <a:latin typeface="Times New Roman" pitchFamily="18" charset="0"/>
                <a:cs typeface="Times New Roman" pitchFamily="18" charset="0"/>
              </a:rPr>
              <a:t>с заявлением о возмещении произведенных расходов</a:t>
            </a:r>
            <a:r>
              <a:rPr lang="ru-RU" sz="975" dirty="0">
                <a:latin typeface="Times New Roman" pitchFamily="18" charset="0"/>
                <a:cs typeface="Times New Roman" pitchFamily="18" charset="0"/>
              </a:rPr>
              <a:t> на оплату предупредительных мер с представлением документов, подтверждающих произведенные расходы, </a:t>
            </a:r>
            <a:r>
              <a:rPr lang="ru-RU" sz="975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позднее 15 декабря</a:t>
            </a:r>
            <a:r>
              <a:rPr lang="ru-RU" sz="97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75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75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75" dirty="0">
                <a:latin typeface="Times New Roman" pitchFamily="18" charset="0"/>
                <a:cs typeface="Times New Roman" pitchFamily="18" charset="0"/>
              </a:rPr>
              <a:t>текущего года 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5145472" y="5569446"/>
            <a:ext cx="4708418" cy="697903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975" dirty="0">
                <a:latin typeface="Times New Roman" pitchFamily="18" charset="0"/>
                <a:cs typeface="Times New Roman" pitchFamily="18" charset="0"/>
              </a:rPr>
              <a:t>Страхователь обращается с </a:t>
            </a:r>
            <a:r>
              <a:rPr lang="ru-RU" sz="975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заявлением о возмещении произведенных расходов</a:t>
            </a:r>
            <a:r>
              <a:rPr lang="ru-RU" sz="975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75" dirty="0">
                <a:latin typeface="Times New Roman" pitchFamily="18" charset="0"/>
                <a:cs typeface="Times New Roman" pitchFamily="18" charset="0"/>
              </a:rPr>
              <a:t>на оплату предупредительных мер с представлением документов, подтверждающих произведенные расходы </a:t>
            </a:r>
            <a:r>
              <a:rPr lang="ru-RU" sz="975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 срок до 15 ноября</a:t>
            </a:r>
            <a:r>
              <a:rPr lang="ru-RU" sz="975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75" dirty="0">
                <a:latin typeface="Times New Roman" pitchFamily="18" charset="0"/>
                <a:cs typeface="Times New Roman" pitchFamily="18" charset="0"/>
              </a:rPr>
              <a:t>текущего календарного года</a:t>
            </a:r>
          </a:p>
        </p:txBody>
      </p:sp>
      <p:grpSp>
        <p:nvGrpSpPr>
          <p:cNvPr id="74" name="Группа 73"/>
          <p:cNvGrpSpPr/>
          <p:nvPr/>
        </p:nvGrpSpPr>
        <p:grpSpPr>
          <a:xfrm>
            <a:off x="274414" y="1820315"/>
            <a:ext cx="4750286" cy="364611"/>
            <a:chOff x="-1025888" y="2449117"/>
            <a:chExt cx="3782874" cy="1450151"/>
          </a:xfrm>
        </p:grpSpPr>
        <p:sp>
          <p:nvSpPr>
            <p:cNvPr id="75" name="Нашивка 74"/>
            <p:cNvSpPr/>
            <p:nvPr/>
          </p:nvSpPr>
          <p:spPr>
            <a:xfrm>
              <a:off x="-1025888" y="2449117"/>
              <a:ext cx="3782874" cy="1382272"/>
            </a:xfrm>
            <a:prstGeom prst="chevr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77" name="TextBox 76"/>
            <p:cNvSpPr txBox="1"/>
            <p:nvPr/>
          </p:nvSpPr>
          <p:spPr>
            <a:xfrm>
              <a:off x="-427324" y="2675160"/>
              <a:ext cx="2423465" cy="122410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Механизм 2024 года</a:t>
              </a:r>
            </a:p>
          </p:txBody>
        </p:sp>
      </p:grpSp>
      <p:sp>
        <p:nvSpPr>
          <p:cNvPr id="80" name="Нашивка 79"/>
          <p:cNvSpPr/>
          <p:nvPr/>
        </p:nvSpPr>
        <p:spPr>
          <a:xfrm>
            <a:off x="4906523" y="1812893"/>
            <a:ext cx="4860331" cy="347638"/>
          </a:xfrm>
          <a:prstGeom prst="chevr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82" name="TextBox 81"/>
          <p:cNvSpPr txBox="1"/>
          <p:nvPr/>
        </p:nvSpPr>
        <p:spPr>
          <a:xfrm>
            <a:off x="6526067" y="1820315"/>
            <a:ext cx="1908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Механизм 2025 года</a:t>
            </a:r>
          </a:p>
        </p:txBody>
      </p:sp>
      <p:sp>
        <p:nvSpPr>
          <p:cNvPr id="90" name="Стрелка вниз 89"/>
          <p:cNvSpPr/>
          <p:nvPr/>
        </p:nvSpPr>
        <p:spPr>
          <a:xfrm rot="16200000">
            <a:off x="4851845" y="2871543"/>
            <a:ext cx="231088" cy="2484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75"/>
          </a:p>
        </p:txBody>
      </p:sp>
      <p:sp>
        <p:nvSpPr>
          <p:cNvPr id="92" name="Стрелка вниз 91"/>
          <p:cNvSpPr/>
          <p:nvPr/>
        </p:nvSpPr>
        <p:spPr>
          <a:xfrm rot="16200000">
            <a:off x="4851845" y="3935368"/>
            <a:ext cx="231088" cy="2484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75"/>
          </a:p>
        </p:txBody>
      </p:sp>
      <p:sp>
        <p:nvSpPr>
          <p:cNvPr id="93" name="Стрелка вниз 92"/>
          <p:cNvSpPr/>
          <p:nvPr/>
        </p:nvSpPr>
        <p:spPr>
          <a:xfrm rot="16200000">
            <a:off x="4866942" y="4999192"/>
            <a:ext cx="231088" cy="2484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75"/>
          </a:p>
        </p:txBody>
      </p:sp>
      <p:sp>
        <p:nvSpPr>
          <p:cNvPr id="95" name="Стрелка вниз 94"/>
          <p:cNvSpPr/>
          <p:nvPr/>
        </p:nvSpPr>
        <p:spPr>
          <a:xfrm rot="16200000">
            <a:off x="4858378" y="5794197"/>
            <a:ext cx="231088" cy="2484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75" dirty="0"/>
          </a:p>
        </p:txBody>
      </p:sp>
      <p:grpSp>
        <p:nvGrpSpPr>
          <p:cNvPr id="40" name="Группа 39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41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" name="Shape 145"/>
            <p:cNvSpPr txBox="1"/>
            <p:nvPr/>
          </p:nvSpPr>
          <p:spPr>
            <a:xfrm>
              <a:off x="4240404" y="179348"/>
              <a:ext cx="3275873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959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092655" y="179349"/>
            <a:ext cx="8330708" cy="574278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СОВЕРШЕНСТВОВАНИЕ ФИНАНСОВОГО ОБЕСПЕЧЕНИЯ ПРЕДУПРЕДИТЕЛЬНЫХ МЕР (ФОПМ)</a:t>
            </a:r>
          </a:p>
        </p:txBody>
      </p:sp>
      <p:sp>
        <p:nvSpPr>
          <p:cNvPr id="57" name="Нашивка 4"/>
          <p:cNvSpPr/>
          <p:nvPr/>
        </p:nvSpPr>
        <p:spPr>
          <a:xfrm>
            <a:off x="401394" y="3901292"/>
            <a:ext cx="6652388" cy="90335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62520" tIns="54173" rIns="54173" bIns="54173" numCol="1" spcCol="1270" anchor="ctr" anchorCtr="0">
            <a:noAutofit/>
          </a:bodyPr>
          <a:lstStyle/>
          <a:p>
            <a:pPr algn="ctr" defTabSz="18057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4063"/>
          </a:p>
        </p:txBody>
      </p:sp>
      <p:grpSp>
        <p:nvGrpSpPr>
          <p:cNvPr id="84" name="Группа 83"/>
          <p:cNvGrpSpPr/>
          <p:nvPr/>
        </p:nvGrpSpPr>
        <p:grpSpPr>
          <a:xfrm>
            <a:off x="402144" y="3560767"/>
            <a:ext cx="6797181" cy="1356626"/>
            <a:chOff x="-2701034" y="4455315"/>
            <a:chExt cx="8751481" cy="1858191"/>
          </a:xfrm>
        </p:grpSpPr>
        <p:sp>
          <p:nvSpPr>
            <p:cNvPr id="102" name="Нашивка 101"/>
            <p:cNvSpPr/>
            <p:nvPr/>
          </p:nvSpPr>
          <p:spPr>
            <a:xfrm>
              <a:off x="-2701034" y="4934995"/>
              <a:ext cx="3698907" cy="1378511"/>
            </a:xfrm>
            <a:prstGeom prst="chevron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sp>
        <p:sp>
          <p:nvSpPr>
            <p:cNvPr id="103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2520" tIns="54173" rIns="54173" bIns="54173" numCol="1" spcCol="1270" anchor="ctr" anchorCtr="0">
              <a:noAutofit/>
            </a:bodyPr>
            <a:lstStyle/>
            <a:p>
              <a:pPr algn="ctr" defTabSz="180578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63"/>
            </a:p>
          </p:txBody>
        </p:sp>
      </p:grpSp>
      <p:sp>
        <p:nvSpPr>
          <p:cNvPr id="107" name="Нашивка 106"/>
          <p:cNvSpPr/>
          <p:nvPr/>
        </p:nvSpPr>
        <p:spPr>
          <a:xfrm>
            <a:off x="6085591" y="3900772"/>
            <a:ext cx="3496593" cy="1017559"/>
          </a:xfrm>
          <a:prstGeom prst="chevron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Прямоугольник 12"/>
          <p:cNvSpPr/>
          <p:nvPr/>
        </p:nvSpPr>
        <p:spPr>
          <a:xfrm>
            <a:off x="6301251" y="4255016"/>
            <a:ext cx="2882942" cy="40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016" b="1" dirty="0">
                <a:solidFill>
                  <a:srgbClr val="002060"/>
                </a:solidFill>
              </a:rPr>
              <a:t>Решение о возмещении расходов и перечисление средств</a:t>
            </a:r>
            <a:endParaRPr lang="ru-RU" sz="1016" b="1" dirty="0">
              <a:solidFill>
                <a:srgbClr val="002060"/>
              </a:solidFill>
            </a:endParaRPr>
          </a:p>
        </p:txBody>
      </p:sp>
      <p:sp>
        <p:nvSpPr>
          <p:cNvPr id="108" name="Нашивка 107"/>
          <p:cNvSpPr/>
          <p:nvPr/>
        </p:nvSpPr>
        <p:spPr>
          <a:xfrm>
            <a:off x="5217152" y="6014352"/>
            <a:ext cx="2535180" cy="535500"/>
          </a:xfrm>
          <a:prstGeom prst="chevron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 sz="1463" dirty="0"/>
          </a:p>
        </p:txBody>
      </p:sp>
      <p:sp>
        <p:nvSpPr>
          <p:cNvPr id="15" name="Прямоугольник 14"/>
          <p:cNvSpPr/>
          <p:nvPr/>
        </p:nvSpPr>
        <p:spPr>
          <a:xfrm rot="10800000" flipV="1">
            <a:off x="5225227" y="6144868"/>
            <a:ext cx="2535180" cy="40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16" b="1" dirty="0">
                <a:solidFill>
                  <a:srgbClr val="002060"/>
                </a:solidFill>
              </a:rPr>
              <a:t>При необходимости: </a:t>
            </a:r>
          </a:p>
          <a:p>
            <a:pPr algn="ctr"/>
            <a:r>
              <a:rPr lang="ru-RU" sz="1016" b="1" dirty="0">
                <a:solidFill>
                  <a:srgbClr val="002060"/>
                </a:solidFill>
              </a:rPr>
              <a:t>исправление страхователем ошибок</a:t>
            </a:r>
            <a:endParaRPr lang="ru-RU" altLang="ru-RU" sz="1016" b="1" dirty="0">
              <a:solidFill>
                <a:srgbClr val="002060"/>
              </a:solidFill>
            </a:endParaRPr>
          </a:p>
        </p:txBody>
      </p:sp>
      <p:sp>
        <p:nvSpPr>
          <p:cNvPr id="111" name="Стрелка вправо с вырезом 110"/>
          <p:cNvSpPr/>
          <p:nvPr/>
        </p:nvSpPr>
        <p:spPr>
          <a:xfrm>
            <a:off x="55289" y="4864050"/>
            <a:ext cx="9601761" cy="476734"/>
          </a:xfrm>
          <a:prstGeom prst="notchedRightArrow">
            <a:avLst/>
          </a:prstGeom>
          <a:blipFill rotWithShape="0">
            <a:blip r:embed="rId4"/>
            <a:stretch>
              <a:fillRect/>
            </a:stretch>
          </a:blip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рямоугольник 15"/>
          <p:cNvSpPr/>
          <p:nvPr/>
        </p:nvSpPr>
        <p:spPr>
          <a:xfrm>
            <a:off x="611650" y="3420023"/>
            <a:ext cx="1977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начиная 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с 01.01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текущего финансового  года</a:t>
            </a:r>
          </a:p>
        </p:txBody>
      </p:sp>
      <p:sp>
        <p:nvSpPr>
          <p:cNvPr id="115" name="Прямоугольник 114"/>
          <p:cNvSpPr/>
          <p:nvPr/>
        </p:nvSpPr>
        <p:spPr>
          <a:xfrm>
            <a:off x="645337" y="5243723"/>
            <a:ext cx="1865765" cy="671514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80899" tIns="80899" rIns="80899" bIns="80899" numCol="1" spcCol="1270" anchor="b" anchorCtr="0">
            <a:noAutofit/>
          </a:bodyPr>
          <a:lstStyle/>
          <a:p>
            <a:pPr algn="ctr" defTabSz="50561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138" dirty="0"/>
          </a:p>
          <a:p>
            <a:pPr algn="ctr" defTabSz="50561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138" dirty="0"/>
          </a:p>
          <a:p>
            <a:pPr algn="ctr" defTabSz="50561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138" dirty="0"/>
          </a:p>
          <a:p>
            <a:pPr algn="ctr" defTabSz="50561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056" dirty="0"/>
          </a:p>
          <a:p>
            <a:pPr algn="ctr" defTabSz="50561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 позднее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15.11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текущего финансового года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991249" y="5945422"/>
            <a:ext cx="1037463" cy="254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6" dirty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rPr>
              <a:t>до </a:t>
            </a:r>
            <a:r>
              <a:rPr lang="ru-RU" sz="1056" b="1" dirty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rPr>
              <a:t>5 раб. дней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677150" y="5916470"/>
            <a:ext cx="2228850" cy="296664"/>
          </a:xfrm>
        </p:spPr>
        <p:txBody>
          <a:bodyPr/>
          <a:lstStyle/>
          <a:p>
            <a:fld id="{5DDC2DCF-3C1B-440A-9DFA-774E92B339DA}" type="slidenum">
              <a:rPr lang="ru-RU" smtClean="0"/>
              <a:t>7</a:t>
            </a:fld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402144" y="743578"/>
            <a:ext cx="9300301" cy="7396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219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Приказ Минтруда России от 11 июля 2024 г. № 347н «Об утверждении Правил финансового обеспечения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факторами»</a:t>
            </a:r>
            <a:endParaRPr lang="ru-RU" sz="13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" name="Нашивка 60"/>
          <p:cNvSpPr/>
          <p:nvPr/>
        </p:nvSpPr>
        <p:spPr>
          <a:xfrm>
            <a:off x="401394" y="1758462"/>
            <a:ext cx="9325307" cy="1284409"/>
          </a:xfrm>
          <a:prstGeom prst="chevron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2" name="Группа 61"/>
          <p:cNvGrpSpPr/>
          <p:nvPr/>
        </p:nvGrpSpPr>
        <p:grpSpPr>
          <a:xfrm>
            <a:off x="1913226" y="2326878"/>
            <a:ext cx="2640842" cy="759048"/>
            <a:chOff x="3988367" y="4455315"/>
            <a:chExt cx="2543755" cy="1302004"/>
          </a:xfrm>
          <a:solidFill>
            <a:schemeClr val="bg1"/>
          </a:solidFill>
        </p:grpSpPr>
        <p:sp>
          <p:nvSpPr>
            <p:cNvPr id="63" name="Нашивка 62"/>
            <p:cNvSpPr/>
            <p:nvPr/>
          </p:nvSpPr>
          <p:spPr>
            <a:xfrm>
              <a:off x="4564263" y="4455315"/>
              <a:ext cx="1967859" cy="1302004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2520" tIns="54173" rIns="54173" bIns="54173" numCol="1" spcCol="1270" anchor="ctr" anchorCtr="0">
              <a:noAutofit/>
            </a:bodyPr>
            <a:lstStyle/>
            <a:p>
              <a:pPr algn="ctr" defTabSz="180578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63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2731140" y="2370507"/>
            <a:ext cx="1708374" cy="717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16" b="1" dirty="0"/>
              <a:t>Подача</a:t>
            </a:r>
            <a:r>
              <a:rPr lang="ru-RU" sz="1016" dirty="0"/>
              <a:t> страхователем заявления и плана ФОПМ (без приложения документов)</a:t>
            </a:r>
          </a:p>
        </p:txBody>
      </p:sp>
      <p:grpSp>
        <p:nvGrpSpPr>
          <p:cNvPr id="66" name="Группа 65"/>
          <p:cNvGrpSpPr/>
          <p:nvPr/>
        </p:nvGrpSpPr>
        <p:grpSpPr>
          <a:xfrm>
            <a:off x="4133145" y="2334868"/>
            <a:ext cx="4126614" cy="821455"/>
            <a:chOff x="3988367" y="4372502"/>
            <a:chExt cx="2062080" cy="1046164"/>
          </a:xfrm>
          <a:solidFill>
            <a:schemeClr val="bg1"/>
          </a:solidFill>
        </p:grpSpPr>
        <p:sp>
          <p:nvSpPr>
            <p:cNvPr id="67" name="Нашивка 66"/>
            <p:cNvSpPr/>
            <p:nvPr/>
          </p:nvSpPr>
          <p:spPr>
            <a:xfrm>
              <a:off x="4057232" y="4372502"/>
              <a:ext cx="1019154" cy="96292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2520" tIns="54173" rIns="54173" bIns="54173" numCol="1" spcCol="1270" anchor="ctr" anchorCtr="0">
              <a:noAutofit/>
            </a:bodyPr>
            <a:lstStyle/>
            <a:p>
              <a:pPr algn="ctr" defTabSz="180578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63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4727007" y="2609420"/>
            <a:ext cx="1617312" cy="24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16" b="1" dirty="0">
                <a:solidFill>
                  <a:srgbClr val="002060"/>
                </a:solidFill>
              </a:rPr>
              <a:t>Решение  о ФОПМ</a:t>
            </a:r>
            <a:endParaRPr lang="ru-RU" sz="1016" dirty="0">
              <a:solidFill>
                <a:srgbClr val="002060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5572934" y="5194562"/>
            <a:ext cx="1596281" cy="70733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899" tIns="80899" rIns="80899" bIns="80899" numCol="1" spcCol="1270" anchor="b" anchorCtr="0">
            <a:noAutofit/>
          </a:bodyPr>
          <a:lstStyle/>
          <a:p>
            <a:pPr algn="ctr" defTabSz="50561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принимается в течение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15 рабочих дней</a:t>
            </a:r>
          </a:p>
        </p:txBody>
      </p:sp>
      <p:grpSp>
        <p:nvGrpSpPr>
          <p:cNvPr id="83" name="Группа 82"/>
          <p:cNvGrpSpPr/>
          <p:nvPr/>
        </p:nvGrpSpPr>
        <p:grpSpPr>
          <a:xfrm>
            <a:off x="6085592" y="2347798"/>
            <a:ext cx="4063795" cy="771995"/>
            <a:chOff x="3817743" y="4402887"/>
            <a:chExt cx="2232704" cy="1015779"/>
          </a:xfrm>
          <a:solidFill>
            <a:schemeClr val="bg1"/>
          </a:solidFill>
        </p:grpSpPr>
        <p:sp>
          <p:nvSpPr>
            <p:cNvPr id="85" name="Нашивка 84"/>
            <p:cNvSpPr/>
            <p:nvPr/>
          </p:nvSpPr>
          <p:spPr>
            <a:xfrm>
              <a:off x="3817743" y="4402887"/>
              <a:ext cx="1928832" cy="96335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6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2520" tIns="54173" rIns="54173" bIns="54173" numCol="1" spcCol="1270" anchor="ctr" anchorCtr="0">
              <a:noAutofit/>
            </a:bodyPr>
            <a:lstStyle/>
            <a:p>
              <a:pPr algn="ctr" defTabSz="180578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63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6492818" y="2374981"/>
            <a:ext cx="2930545" cy="717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16" b="1" dirty="0"/>
              <a:t>Страхователь вправе дополнительно</a:t>
            </a:r>
            <a:r>
              <a:rPr lang="ru-RU" sz="1016" dirty="0"/>
              <a:t>, в случае если им первоначально было подано заявление на сумму меньше расчетного объема средств </a:t>
            </a:r>
            <a:r>
              <a:rPr lang="ru-RU" sz="1016" b="1" dirty="0"/>
              <a:t>обратиться</a:t>
            </a:r>
            <a:r>
              <a:rPr lang="ru-RU" sz="1016" dirty="0"/>
              <a:t> с заявлением и планом </a:t>
            </a:r>
            <a:endParaRPr lang="ru-RU" sz="1016" dirty="0">
              <a:solidFill>
                <a:srgbClr val="002060"/>
              </a:solidFill>
            </a:endParaRPr>
          </a:p>
        </p:txBody>
      </p:sp>
      <p:sp>
        <p:nvSpPr>
          <p:cNvPr id="87" name="Стрелка вправо с вырезом 86"/>
          <p:cNvSpPr/>
          <p:nvPr/>
        </p:nvSpPr>
        <p:spPr>
          <a:xfrm>
            <a:off x="104395" y="3113469"/>
            <a:ext cx="9671358" cy="476734"/>
          </a:xfrm>
          <a:prstGeom prst="notchedRightArrow">
            <a:avLst/>
          </a:prstGeom>
          <a:blipFill rotWithShape="0">
            <a:blip r:embed="rId4"/>
            <a:stretch>
              <a:fillRect/>
            </a:stretch>
          </a:blip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8" name="Овал 87"/>
          <p:cNvSpPr/>
          <p:nvPr/>
        </p:nvSpPr>
        <p:spPr>
          <a:xfrm>
            <a:off x="3430022" y="3273140"/>
            <a:ext cx="146250" cy="1462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9" name="Овал 88"/>
          <p:cNvSpPr/>
          <p:nvPr/>
        </p:nvSpPr>
        <p:spPr>
          <a:xfrm>
            <a:off x="5205146" y="3272535"/>
            <a:ext cx="146250" cy="1462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0" name="Овал 89"/>
          <p:cNvSpPr/>
          <p:nvPr/>
        </p:nvSpPr>
        <p:spPr>
          <a:xfrm>
            <a:off x="7992216" y="3270493"/>
            <a:ext cx="146250" cy="1462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2529465" y="3435886"/>
            <a:ext cx="17498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до 1 августа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текущего  календарного года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426838" y="3464143"/>
            <a:ext cx="19605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 течение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10 рабочих дней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777700" y="3455530"/>
            <a:ext cx="30555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до 1 сентября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текущего календарного года </a:t>
            </a:r>
          </a:p>
        </p:txBody>
      </p:sp>
      <p:grpSp>
        <p:nvGrpSpPr>
          <p:cNvPr id="91" name="Группа 90"/>
          <p:cNvGrpSpPr/>
          <p:nvPr/>
        </p:nvGrpSpPr>
        <p:grpSpPr>
          <a:xfrm>
            <a:off x="570883" y="2330311"/>
            <a:ext cx="2225719" cy="765203"/>
            <a:chOff x="3988367" y="4455315"/>
            <a:chExt cx="2561993" cy="1312561"/>
          </a:xfrm>
          <a:solidFill>
            <a:schemeClr val="bg1"/>
          </a:solidFill>
        </p:grpSpPr>
        <p:sp>
          <p:nvSpPr>
            <p:cNvPr id="92" name="Нашивка 91"/>
            <p:cNvSpPr/>
            <p:nvPr/>
          </p:nvSpPr>
          <p:spPr>
            <a:xfrm>
              <a:off x="3988367" y="4455315"/>
              <a:ext cx="2561993" cy="131256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1016" dirty="0"/>
            </a:p>
          </p:txBody>
        </p:sp>
        <p:sp>
          <p:nvSpPr>
            <p:cNvPr id="93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2520" tIns="54173" rIns="54173" bIns="54173" numCol="1" spcCol="1270" anchor="ctr" anchorCtr="0">
              <a:noAutofit/>
            </a:bodyPr>
            <a:lstStyle/>
            <a:p>
              <a:pPr algn="ctr" defTabSz="180578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63"/>
            </a:p>
          </p:txBody>
        </p:sp>
      </p:grpSp>
      <p:sp>
        <p:nvSpPr>
          <p:cNvPr id="94" name="Овал 93"/>
          <p:cNvSpPr/>
          <p:nvPr/>
        </p:nvSpPr>
        <p:spPr>
          <a:xfrm>
            <a:off x="1518503" y="3276153"/>
            <a:ext cx="146250" cy="1462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5" name="Прямоугольник 94"/>
          <p:cNvSpPr/>
          <p:nvPr/>
        </p:nvSpPr>
        <p:spPr>
          <a:xfrm>
            <a:off x="7598583" y="5243724"/>
            <a:ext cx="1844647" cy="82910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899" tIns="80899" rIns="80899" bIns="80899" numCol="1" spcCol="1270" anchor="b" anchorCtr="0">
            <a:noAutofit/>
          </a:bodyPr>
          <a:lstStyle/>
          <a:p>
            <a:pPr algn="ctr" defTabSz="50561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Направляется страхователю в течение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3 рабочих дней </a:t>
            </a:r>
          </a:p>
        </p:txBody>
      </p:sp>
      <p:sp>
        <p:nvSpPr>
          <p:cNvPr id="96" name="Стрелка вниз 95"/>
          <p:cNvSpPr/>
          <p:nvPr/>
        </p:nvSpPr>
        <p:spPr>
          <a:xfrm rot="16200000">
            <a:off x="7258398" y="5275989"/>
            <a:ext cx="231088" cy="2484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/>
          </a:p>
        </p:txBody>
      </p:sp>
      <p:sp>
        <p:nvSpPr>
          <p:cNvPr id="105" name="TextBox 104"/>
          <p:cNvSpPr txBox="1"/>
          <p:nvPr/>
        </p:nvSpPr>
        <p:spPr>
          <a:xfrm>
            <a:off x="528982" y="2406432"/>
            <a:ext cx="2312848" cy="848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75" b="1" dirty="0">
                <a:solidFill>
                  <a:srgbClr val="002060"/>
                </a:solidFill>
              </a:rPr>
              <a:t>Проведение  страхователем мероприятий </a:t>
            </a:r>
            <a:br>
              <a:rPr lang="ru-RU" sz="975" b="1" dirty="0">
                <a:solidFill>
                  <a:srgbClr val="002060"/>
                </a:solidFill>
              </a:rPr>
            </a:br>
            <a:r>
              <a:rPr lang="ru-RU" sz="975" b="1" dirty="0">
                <a:solidFill>
                  <a:srgbClr val="002060"/>
                </a:solidFill>
              </a:rPr>
              <a:t>в соответствии с Правилами </a:t>
            </a:r>
            <a:br>
              <a:rPr lang="ru-RU" sz="975" b="1" dirty="0">
                <a:solidFill>
                  <a:srgbClr val="002060"/>
                </a:solidFill>
              </a:rPr>
            </a:br>
            <a:r>
              <a:rPr lang="ru-RU" sz="975" b="1" dirty="0">
                <a:solidFill>
                  <a:srgbClr val="002060"/>
                </a:solidFill>
              </a:rPr>
              <a:t>в течение года</a:t>
            </a:r>
          </a:p>
          <a:p>
            <a:endParaRPr lang="ru-RU" sz="1016" dirty="0"/>
          </a:p>
        </p:txBody>
      </p:sp>
      <p:sp>
        <p:nvSpPr>
          <p:cNvPr id="120" name="Нашивка 119"/>
          <p:cNvSpPr/>
          <p:nvPr/>
        </p:nvSpPr>
        <p:spPr>
          <a:xfrm>
            <a:off x="2862152" y="3902717"/>
            <a:ext cx="3647827" cy="1006423"/>
          </a:xfrm>
          <a:prstGeom prst="chevron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ru-RU" sz="1463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3070477" y="3903162"/>
            <a:ext cx="312597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оплате расходов, предусмотренных договором в текущем финансовом году, но позже 15.11, возможно дополнительно предоставление страхователем этих платежных документов</a:t>
            </a:r>
          </a:p>
        </p:txBody>
      </p:sp>
      <p:sp>
        <p:nvSpPr>
          <p:cNvPr id="126" name="Овал 125"/>
          <p:cNvSpPr/>
          <p:nvPr/>
        </p:nvSpPr>
        <p:spPr>
          <a:xfrm>
            <a:off x="1479374" y="5020506"/>
            <a:ext cx="146250" cy="1462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Прямоугольник 21"/>
          <p:cNvSpPr/>
          <p:nvPr/>
        </p:nvSpPr>
        <p:spPr>
          <a:xfrm>
            <a:off x="3256789" y="5227870"/>
            <a:ext cx="1994204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50561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 позднее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15.12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текущего финансового года</a:t>
            </a:r>
          </a:p>
        </p:txBody>
      </p:sp>
      <p:sp>
        <p:nvSpPr>
          <p:cNvPr id="128" name="Овал 127"/>
          <p:cNvSpPr/>
          <p:nvPr/>
        </p:nvSpPr>
        <p:spPr>
          <a:xfrm>
            <a:off x="4200670" y="5022976"/>
            <a:ext cx="146250" cy="1462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0" name="Овал 129"/>
          <p:cNvSpPr/>
          <p:nvPr/>
        </p:nvSpPr>
        <p:spPr>
          <a:xfrm>
            <a:off x="6402574" y="5020267"/>
            <a:ext cx="146250" cy="1462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8" name="TextBox 57"/>
          <p:cNvSpPr txBox="1"/>
          <p:nvPr/>
        </p:nvSpPr>
        <p:spPr>
          <a:xfrm>
            <a:off x="922118" y="3910972"/>
            <a:ext cx="1708374" cy="1030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16" dirty="0"/>
              <a:t>Подача страхователем заявления о возмещении расходов с приложением документов, подтверждающих проведение мероприятий</a:t>
            </a:r>
          </a:p>
        </p:txBody>
      </p:sp>
      <p:sp>
        <p:nvSpPr>
          <p:cNvPr id="59" name="Овал 58"/>
          <p:cNvSpPr/>
          <p:nvPr/>
        </p:nvSpPr>
        <p:spPr>
          <a:xfrm>
            <a:off x="8213103" y="5020506"/>
            <a:ext cx="146250" cy="1462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Двойная стрелка вверх/вниз 1"/>
          <p:cNvSpPr/>
          <p:nvPr/>
        </p:nvSpPr>
        <p:spPr>
          <a:xfrm>
            <a:off x="6411617" y="5784743"/>
            <a:ext cx="128164" cy="26098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63" dirty="0"/>
              <a:t>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1736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Text Box 2"/>
          <p:cNvSpPr txBox="1">
            <a:spLocks noChangeArrowheads="1"/>
          </p:cNvSpPr>
          <p:nvPr/>
        </p:nvSpPr>
        <p:spPr bwMode="auto">
          <a:xfrm>
            <a:off x="200967" y="832546"/>
            <a:ext cx="9015343" cy="630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>
            <a:spAutoFit/>
          </a:bodyPr>
          <a:lstStyle>
            <a:lvl1pPr marL="5413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1338" algn="l"/>
                <a:tab pos="1455738" algn="l"/>
                <a:tab pos="2370138" algn="l"/>
                <a:tab pos="3284538" algn="l"/>
                <a:tab pos="4198938" algn="l"/>
                <a:tab pos="5113338" algn="l"/>
                <a:tab pos="6027738" algn="l"/>
                <a:tab pos="6942138" algn="l"/>
                <a:tab pos="7856538" algn="l"/>
                <a:tab pos="8770938" algn="l"/>
                <a:tab pos="9685338" algn="l"/>
                <a:tab pos="1059973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463" dirty="0">
                <a:latin typeface="Georgia" panose="02040502050405020303" pitchFamily="18" charset="0"/>
              </a:rPr>
              <a:t> </a:t>
            </a:r>
            <a:r>
              <a:rPr lang="ru-RU" alt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предупредительных мер по сокращению производственного травматизма и профессиональных заболеваний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619673" y="3010639"/>
            <a:ext cx="150106" cy="300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463"/>
          </a:p>
        </p:txBody>
      </p:sp>
      <p:sp>
        <p:nvSpPr>
          <p:cNvPr id="9" name="Прямоугольник 8"/>
          <p:cNvSpPr/>
          <p:nvPr/>
        </p:nvSpPr>
        <p:spPr>
          <a:xfrm>
            <a:off x="1043860" y="1431155"/>
            <a:ext cx="817245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ПЛАН</a:t>
            </a:r>
          </a:p>
          <a:p>
            <a:pPr algn="ctr"/>
            <a:r>
              <a:rPr lang="ru-RU" sz="13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финансового обеспечения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 на 20__ год</a:t>
            </a:r>
          </a:p>
          <a:p>
            <a:pPr algn="ctr"/>
            <a:r>
              <a:rPr lang="ru-RU" sz="13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______________________________________________</a:t>
            </a:r>
          </a:p>
          <a:p>
            <a:pPr algn="ctr"/>
            <a:r>
              <a:rPr lang="ru-RU" sz="13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(наименование страхователя)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2455974" y="2858956"/>
          <a:ext cx="4899877" cy="90275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85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11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02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67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N п/п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Наименование предупредительных мер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Планируемые расходы, руб.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10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10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/>
          </p:nvPr>
        </p:nvGraphicFramePr>
        <p:xfrm>
          <a:off x="493064" y="4007018"/>
          <a:ext cx="8367809" cy="50400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0418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54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86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518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10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Руководитель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_______________________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_______________________________________________________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10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подпись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фамилия, имя, отчество (последнее - при наличии)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/>
          </p:nvPr>
        </p:nvGraphicFramePr>
        <p:xfrm>
          <a:off x="445351" y="4812395"/>
          <a:ext cx="8545027" cy="104949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1062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98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81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207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67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Главный бухгалтер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(при наличии)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________________________</a:t>
                      </a: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______________________________________________________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10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подпись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фамилия, имя, отчество (последнее - при наличии)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756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"__" ___________ 20__ год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М.П. (при наличии)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1988" marR="31988" marT="52626" marB="52626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8</a:t>
            </a:fld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12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Shape 145"/>
            <p:cNvSpPr txBox="1"/>
            <p:nvPr/>
          </p:nvSpPr>
          <p:spPr>
            <a:xfrm>
              <a:off x="4431323" y="179348"/>
              <a:ext cx="4391130" cy="3693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dirty="0" smtClean="0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ФОПМ</a:t>
              </a:r>
              <a:endParaRPr sz="1800" dirty="0"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3815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79049" y="3893344"/>
            <a:ext cx="8761939" cy="153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025" rIns="146250" bIns="38025"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spcAft>
                <a:spcPts val="488"/>
              </a:spcAft>
              <a:buClr>
                <a:srgbClr val="CC3300"/>
              </a:buClr>
              <a:buSzPct val="120000"/>
            </a:pPr>
            <a:r>
              <a:rPr lang="ru-RU" altLang="ru-RU" sz="1463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>
              <a:spcBef>
                <a:spcPct val="0"/>
              </a:spcBef>
              <a:buClrTx/>
              <a:buSzPct val="120000"/>
              <a:buFontTx/>
              <a:buNone/>
            </a:pPr>
            <a:r>
              <a:rPr lang="ru-RU" alt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124839863"/>
              </p:ext>
            </p:extLst>
          </p:nvPr>
        </p:nvGraphicFramePr>
        <p:xfrm>
          <a:off x="538564" y="2409724"/>
          <a:ext cx="8761939" cy="2858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34191" y="964642"/>
            <a:ext cx="9241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К заявлению о возмещении расходов прилагаются следующие документы (заверенные копии документов):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9</a:t>
            </a:fld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0" y="-27383"/>
            <a:ext cx="9906002" cy="792088"/>
            <a:chOff x="0" y="-27383"/>
            <a:chExt cx="9906002" cy="792088"/>
          </a:xfrm>
        </p:grpSpPr>
        <p:sp>
          <p:nvSpPr>
            <p:cNvPr id="9" name="Shape 144"/>
            <p:cNvSpPr/>
            <p:nvPr/>
          </p:nvSpPr>
          <p:spPr>
            <a:xfrm rot="16200000">
              <a:off x="4556957" y="-4584340"/>
              <a:ext cx="792088" cy="9906002"/>
            </a:xfrm>
            <a:prstGeom prst="rect">
              <a:avLst/>
            </a:prstGeom>
            <a:solidFill>
              <a:srgbClr val="007B8F"/>
            </a:solidFill>
            <a:ln>
              <a:noFill/>
            </a:ln>
          </p:spPr>
          <p:txBody>
            <a:bodyPr lIns="40234" tIns="20118" rIns="40234" bIns="20118" anchor="ctr"/>
            <a:lstStyle/>
            <a:p>
              <a:pPr marL="0" indent="0" algn="ctr"/>
              <a:endParaRPr sz="1800">
                <a:solidFill>
                  <a:srgbClr val="007B8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Shape 145"/>
            <p:cNvSpPr txBox="1"/>
            <p:nvPr/>
          </p:nvSpPr>
          <p:spPr>
            <a:xfrm>
              <a:off x="4170066" y="179348"/>
              <a:ext cx="4803111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indent="0" algn="l"/>
              <a:r>
                <a:rPr lang="ru-RU" sz="2800" b="1" dirty="0" smtClean="0">
                  <a:solidFill>
                    <a:schemeClr val="bg1"/>
                  </a:solidFill>
                  <a:latin typeface="Times New Roman" pitchFamily="18" charset="0"/>
                  <a:ea typeface="Arial"/>
                  <a:cs typeface="Times New Roman" pitchFamily="18" charset="0"/>
                </a:rPr>
                <a:t>ФОПМ</a:t>
              </a:r>
              <a:endParaRPr sz="2800" b="1" dirty="0">
                <a:solidFill>
                  <a:schemeClr val="bg1"/>
                </a:solidFill>
                <a:latin typeface="Times New Roman" pitchFamily="18" charset="0"/>
                <a:ea typeface="Arial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6043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3279</TotalTime>
  <Words>3305</Words>
  <Application>Microsoft Office PowerPoint</Application>
  <DocSecurity>0</DocSecurity>
  <PresentationFormat>Лист A4 (210x297 мм)</PresentationFormat>
  <Paragraphs>768</Paragraphs>
  <Slides>31</Slides>
  <Notes>26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СОВЕРШЕНСТВОВАНИЕ ФИНАНСОВОГО ОБЕСПЕЧЕНИЯ ПРЕДУПРЕДИТЕЛЬНЫХ МЕР (ФОПМ)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Захарова Алевтина Сергеевна</dc:creator>
  <cp:lastModifiedBy>Сонин Любовь Ивановна</cp:lastModifiedBy>
  <cp:revision>27</cp:revision>
  <dcterms:modified xsi:type="dcterms:W3CDTF">2025-03-12T10:14:27Z</dcterms:modified>
</cp:coreProperties>
</file>