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7" r:id="rId2"/>
    <p:sldId id="268" r:id="rId3"/>
    <p:sldId id="269" r:id="rId4"/>
    <p:sldId id="371" r:id="rId5"/>
    <p:sldId id="414" r:id="rId6"/>
    <p:sldId id="416" r:id="rId7"/>
    <p:sldId id="384" r:id="rId8"/>
    <p:sldId id="417" r:id="rId9"/>
    <p:sldId id="419" r:id="rId10"/>
    <p:sldId id="420" r:id="rId11"/>
    <p:sldId id="428" r:id="rId12"/>
    <p:sldId id="422" r:id="rId13"/>
    <p:sldId id="430" r:id="rId14"/>
    <p:sldId id="427" r:id="rId15"/>
    <p:sldId id="424" r:id="rId16"/>
    <p:sldId id="425" r:id="rId17"/>
    <p:sldId id="429" r:id="rId18"/>
    <p:sldId id="415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414"/>
            <p14:sldId id="416"/>
            <p14:sldId id="384"/>
            <p14:sldId id="417"/>
            <p14:sldId id="419"/>
            <p14:sldId id="420"/>
            <p14:sldId id="428"/>
            <p14:sldId id="422"/>
            <p14:sldId id="430"/>
            <p14:sldId id="427"/>
            <p14:sldId id="424"/>
            <p14:sldId id="425"/>
            <p14:sldId id="429"/>
            <p14:sldId id="4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  <a:srgbClr val="CBFFFA"/>
    <a:srgbClr val="8AFF15"/>
    <a:srgbClr val="D1D1D1"/>
    <a:srgbClr val="B1C1E4"/>
    <a:srgbClr val="B9B9B9"/>
    <a:srgbClr val="F1F1F1"/>
    <a:srgbClr val="A6A6A6"/>
    <a:srgbClr val="595959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/>
    <p:restoredTop sz="94719"/>
  </p:normalViewPr>
  <p:slideViewPr>
    <p:cSldViewPr snapToGrid="0">
      <p:cViewPr>
        <p:scale>
          <a:sx n="100" d="100"/>
          <a:sy n="100" d="100"/>
        </p:scale>
        <p:origin x="-1662" y="-3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536-F044-9683-AF306EA1524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536-F044-9683-AF306EA1524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536-F044-9683-AF306EA15244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добыча полезных ископаемых</c:v>
                </c:pt>
                <c:pt idx="1">
                  <c:v>производство и распределение электроэнергии, газа и воды</c:v>
                </c:pt>
                <c:pt idx="2">
                  <c:v>производство сельскохозяйственной продукции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1.2500000000000001E-2</c:v>
                </c:pt>
                <c:pt idx="1">
                  <c:v>2.75E-2</c:v>
                </c:pt>
                <c:pt idx="2">
                  <c:v>0.43</c:v>
                </c:pt>
                <c:pt idx="3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0407808"/>
        <c:axId val="58198272"/>
      </c:barChart>
      <c:catAx>
        <c:axId val="1304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8198272"/>
        <c:crosses val="autoZero"/>
        <c:auto val="1"/>
        <c:lblAlgn val="ctr"/>
        <c:lblOffset val="100"/>
        <c:noMultiLvlLbl val="0"/>
      </c:catAx>
      <c:valAx>
        <c:axId val="5819827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304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89153811350689"/>
          <c:y val="8.2813511888241279E-2"/>
          <c:w val="0.5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Lbls>
            <c:dLbl>
              <c:idx val="2"/>
              <c:layout>
                <c:manualLayout>
                  <c:x val="0"/>
                  <c:y val="7.343417522435008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 </a:t>
                    </a:r>
                    <a:r>
                      <a:rPr lang="en-US" dirty="0"/>
                      <a:t>640 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44669921320726"/>
                  <c:y val="-7.34341752243500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E-2D4B-B55A-631E22352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сельское, лесное хозяйство, охота </c:v>
                </c:pt>
                <c:pt idx="1">
                  <c:v>гос. управление. соцобеспечение, безопасность</c:v>
                </c:pt>
                <c:pt idx="2">
                  <c:v>обрабатывающее производство</c:v>
                </c:pt>
              </c:strCache>
            </c:strRef>
          </c:cat>
          <c:val>
            <c:numRef>
              <c:f>Лист1!$B$2:$B$4</c:f>
              <c:numCache>
                <c:formatCode>#,##0\ [$₽-419]</c:formatCode>
                <c:ptCount val="3"/>
                <c:pt idx="0">
                  <c:v>57034</c:v>
                </c:pt>
                <c:pt idx="1">
                  <c:v>50820</c:v>
                </c:pt>
                <c:pt idx="2">
                  <c:v>79640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59166080"/>
        <c:axId val="59177216"/>
      </c:barChart>
      <c:catAx>
        <c:axId val="5916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9177216"/>
        <c:crosses val="autoZero"/>
        <c:auto val="1"/>
        <c:lblAlgn val="ctr"/>
        <c:lblOffset val="100"/>
        <c:noMultiLvlLbl val="0"/>
      </c:catAx>
      <c:valAx>
        <c:axId val="59177216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5916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20621387412206"/>
          <c:y val="9.0156754660335875E-2"/>
          <c:w val="0.41854047734500277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4CC-7149-9EE5-F5E81176C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малый и микро бизнес</c:v>
                </c:pt>
                <c:pt idx="1">
                  <c:v>средний бизнес</c:v>
                </c:pt>
                <c:pt idx="2">
                  <c:v>крубный бизнес</c:v>
                </c:pt>
              </c:strCache>
            </c:strRef>
          </c:cat>
          <c:val>
            <c:numRef>
              <c:f>Лист1!$B$2:$B$4</c:f>
              <c:numCache>
                <c:formatCode>#,##0\ [$₽-419]</c:formatCode>
                <c:ptCount val="3"/>
                <c:pt idx="0">
                  <c:v>40500</c:v>
                </c:pt>
                <c:pt idx="1">
                  <c:v>53400</c:v>
                </c:pt>
                <c:pt idx="2">
                  <c:v>70200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9214848"/>
        <c:axId val="59234944"/>
      </c:barChart>
      <c:catAx>
        <c:axId val="5921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9234944"/>
        <c:crosses val="autoZero"/>
        <c:auto val="1"/>
        <c:lblAlgn val="ctr"/>
        <c:lblOffset val="100"/>
        <c:noMultiLvlLbl val="0"/>
      </c:catAx>
      <c:valAx>
        <c:axId val="59234944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592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813613727335413"/>
                  <c:y val="-4.3684795283418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B4-714B-88A1-E827ED00EAF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4-714B-88A1-E827ED00EAFC}"/>
                </c:ext>
              </c:extLst>
            </c:dLbl>
            <c:dLbl>
              <c:idx val="2"/>
              <c:layout>
                <c:manualLayout>
                  <c:x val="0.14504190700327027"/>
                  <c:y val="-3.439747660161709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B4-714B-88A1-E827ED00EAFC}"/>
                </c:ext>
              </c:extLst>
            </c:dLbl>
            <c:dLbl>
              <c:idx val="3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4-714B-88A1-E827ED00EAFC}"/>
                </c:ext>
              </c:extLst>
            </c:dLbl>
            <c:dLbl>
              <c:idx val="4"/>
              <c:layout>
                <c:manualLayout>
                  <c:x val="6.132355382938327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B4-714B-88A1-E827ED00E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удовлетворен</c:v>
                </c:pt>
                <c:pt idx="1">
                  <c:v>скорее удовлетворен, чем не удовлетворен</c:v>
                </c:pt>
                <c:pt idx="2">
                  <c:v>скорее не удовлетворен, чем   удовлетворен</c:v>
                </c:pt>
                <c:pt idx="3">
                  <c:v>не удовлетворен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0.64739999999999998</c:v>
                </c:pt>
                <c:pt idx="1">
                  <c:v>0.185</c:v>
                </c:pt>
                <c:pt idx="2">
                  <c:v>7.51E-2</c:v>
                </c:pt>
                <c:pt idx="3">
                  <c:v>7.8E-2</c:v>
                </c:pt>
                <c:pt idx="4">
                  <c:v>1.4500000000000001E-2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удовлетворен</c:v>
                </c:pt>
                <c:pt idx="1">
                  <c:v>скорее удовлетворен, чем не удовлетворен</c:v>
                </c:pt>
                <c:pt idx="2">
                  <c:v>скорее не удовлетворен, чем   удовлетворен</c:v>
                </c:pt>
                <c:pt idx="3">
                  <c:v>не удовлетворен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734080"/>
        <c:axId val="60031360"/>
      </c:barChart>
      <c:catAx>
        <c:axId val="6073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031360"/>
        <c:crosses val="autoZero"/>
        <c:auto val="1"/>
        <c:lblAlgn val="ctr"/>
        <c:lblOffset val="100"/>
        <c:noMultiLvlLbl val="0"/>
      </c:catAx>
      <c:valAx>
        <c:axId val="600313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73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083805222898528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B4-714B-88A1-E827ED00EAF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4-714B-88A1-E827ED00EAFC}"/>
                </c:ext>
              </c:extLst>
            </c:dLbl>
            <c:dLbl>
              <c:idx val="2"/>
              <c:layout>
                <c:manualLayout>
                  <c:x val="0.14504190700327027"/>
                  <c:y val="-3.439747660161709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B4-714B-88A1-E827ED00EAFC}"/>
                </c:ext>
              </c:extLst>
            </c:dLbl>
            <c:dLbl>
              <c:idx val="3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4-714B-88A1-E827ED00EAFC}"/>
                </c:ext>
              </c:extLst>
            </c:dLbl>
            <c:dLbl>
              <c:idx val="4"/>
              <c:layout>
                <c:manualLayout>
                  <c:x val="6.132355382938327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B4-714B-88A1-E827ED00E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удовлетворен</c:v>
                </c:pt>
                <c:pt idx="1">
                  <c:v>скорее удовлетворен, чем не удовлетворен</c:v>
                </c:pt>
                <c:pt idx="2">
                  <c:v>скорее не удовлетворен, чем   удовлетворен</c:v>
                </c:pt>
                <c:pt idx="3">
                  <c:v>не удовлетворен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0.81499999999999995</c:v>
                </c:pt>
                <c:pt idx="1">
                  <c:v>0.12139999999999999</c:v>
                </c:pt>
                <c:pt idx="2">
                  <c:v>2.5999999999999999E-2</c:v>
                </c:pt>
                <c:pt idx="3">
                  <c:v>2.0199999999999999E-2</c:v>
                </c:pt>
                <c:pt idx="4">
                  <c:v>1.7299999999999999E-2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удовлетворен</c:v>
                </c:pt>
                <c:pt idx="1">
                  <c:v>скорее удовлетворен, чем не удовлетворен</c:v>
                </c:pt>
                <c:pt idx="2">
                  <c:v>скорее не удовлетворен, чем   удовлетворен</c:v>
                </c:pt>
                <c:pt idx="3">
                  <c:v>не удовлетворен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076032"/>
        <c:axId val="60077568"/>
      </c:barChart>
      <c:catAx>
        <c:axId val="6007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077568"/>
        <c:crosses val="autoZero"/>
        <c:auto val="1"/>
        <c:lblAlgn val="ctr"/>
        <c:lblOffset val="100"/>
        <c:noMultiLvlLbl val="0"/>
      </c:catAx>
      <c:valAx>
        <c:axId val="600775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0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083805222898528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B4-714B-88A1-E827ED00EAF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4-714B-88A1-E827ED00EAFC}"/>
                </c:ext>
              </c:extLst>
            </c:dLbl>
            <c:dLbl>
              <c:idx val="2"/>
              <c:layout>
                <c:manualLayout>
                  <c:x val="0.14504190700327027"/>
                  <c:y val="-3.439747660161709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B4-714B-88A1-E827ED00EAFC}"/>
                </c:ext>
              </c:extLst>
            </c:dLbl>
            <c:dLbl>
              <c:idx val="3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4-714B-88A1-E827ED00EAFC}"/>
                </c:ext>
              </c:extLst>
            </c:dLbl>
            <c:dLbl>
              <c:idx val="4"/>
              <c:layout>
                <c:manualLayout>
                  <c:x val="6.132355382938327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B4-714B-88A1-E827ED00E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удовлетворен</c:v>
                </c:pt>
                <c:pt idx="1">
                  <c:v>скорее удовлетворен, чем не удовлетворен</c:v>
                </c:pt>
                <c:pt idx="2">
                  <c:v>скорее не удовлетворен, чем   удовлетворен</c:v>
                </c:pt>
                <c:pt idx="3">
                  <c:v>не удовлетворен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0.86129999999999995</c:v>
                </c:pt>
                <c:pt idx="1">
                  <c:v>0.1012</c:v>
                </c:pt>
                <c:pt idx="2">
                  <c:v>8.6999999999999994E-3</c:v>
                </c:pt>
                <c:pt idx="3">
                  <c:v>2.3099999999999999E-2</c:v>
                </c:pt>
                <c:pt idx="4">
                  <c:v>5.7999999999999996E-3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удовлетворен</c:v>
                </c:pt>
                <c:pt idx="1">
                  <c:v>скорее удовлетворен, чем не удовлетворен</c:v>
                </c:pt>
                <c:pt idx="2">
                  <c:v>скорее не удовлетворен, чем   удовлетворен</c:v>
                </c:pt>
                <c:pt idx="3">
                  <c:v>не удовлетворен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056704"/>
        <c:axId val="60058240"/>
      </c:barChart>
      <c:catAx>
        <c:axId val="6005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058240"/>
        <c:crosses val="autoZero"/>
        <c:auto val="1"/>
        <c:lblAlgn val="ctr"/>
        <c:lblOffset val="100"/>
        <c:noMultiLvlLbl val="0"/>
      </c:catAx>
      <c:valAx>
        <c:axId val="600582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05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083805222898528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B4-714B-88A1-E827ED00EAF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4-714B-88A1-E827ED00EAFC}"/>
                </c:ext>
              </c:extLst>
            </c:dLbl>
            <c:dLbl>
              <c:idx val="2"/>
              <c:layout>
                <c:manualLayout>
                  <c:x val="0.14504190700327027"/>
                  <c:y val="-3.439747660161709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B4-714B-88A1-E827ED00EAFC}"/>
                </c:ext>
              </c:extLst>
            </c:dLbl>
            <c:dLbl>
              <c:idx val="3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4-714B-88A1-E827ED00EAFC}"/>
                </c:ext>
              </c:extLst>
            </c:dLbl>
            <c:dLbl>
              <c:idx val="4"/>
              <c:layout>
                <c:manualLayout>
                  <c:x val="6.132355382938327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B4-714B-88A1-E827ED00E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удовлетворен</c:v>
                </c:pt>
                <c:pt idx="1">
                  <c:v>скорее удовлетворен, чем не удовлетворен</c:v>
                </c:pt>
                <c:pt idx="2">
                  <c:v>скорее не удовлетворен, чем   удовлетворен</c:v>
                </c:pt>
                <c:pt idx="3">
                  <c:v>не удовлетворен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0.80059999999999998</c:v>
                </c:pt>
                <c:pt idx="1">
                  <c:v>0.1474</c:v>
                </c:pt>
                <c:pt idx="2">
                  <c:v>1.4500000000000001E-2</c:v>
                </c:pt>
                <c:pt idx="3">
                  <c:v>2.5899999999999999E-2</c:v>
                </c:pt>
                <c:pt idx="4">
                  <c:v>8.6999999999999994E-3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удовлетворен</c:v>
                </c:pt>
                <c:pt idx="1">
                  <c:v>скорее удовлетворен, чем не удовлетворен</c:v>
                </c:pt>
                <c:pt idx="2">
                  <c:v>скорее не удовлетворен, чем   удовлетворен</c:v>
                </c:pt>
                <c:pt idx="3">
                  <c:v>не удовлетворен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586240"/>
        <c:axId val="60596224"/>
      </c:barChart>
      <c:catAx>
        <c:axId val="6058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596224"/>
        <c:crosses val="autoZero"/>
        <c:auto val="1"/>
        <c:lblAlgn val="ctr"/>
        <c:lblOffset val="100"/>
        <c:noMultiLvlLbl val="0"/>
      </c:catAx>
      <c:valAx>
        <c:axId val="605962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58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083805222898528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B4-714B-88A1-E827ED00EAF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4-714B-88A1-E827ED00EAFC}"/>
                </c:ext>
              </c:extLst>
            </c:dLbl>
            <c:dLbl>
              <c:idx val="2"/>
              <c:layout>
                <c:manualLayout>
                  <c:x val="0.14504190700327027"/>
                  <c:y val="-3.439747660161709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B4-714B-88A1-E827ED00EAFC}"/>
                </c:ext>
              </c:extLst>
            </c:dLbl>
            <c:dLbl>
              <c:idx val="3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4-714B-88A1-E827ED00EAFC}"/>
                </c:ext>
              </c:extLst>
            </c:dLbl>
            <c:dLbl>
              <c:idx val="4"/>
              <c:layout>
                <c:manualLayout>
                  <c:x val="6.132355382938327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B4-714B-88A1-E827ED00E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удовлетворен</c:v>
                </c:pt>
                <c:pt idx="1">
                  <c:v>скорее удовлетворен, чем не удовлетворен</c:v>
                </c:pt>
                <c:pt idx="2">
                  <c:v>скорее не удовлетворен, чем   удовлетворен</c:v>
                </c:pt>
                <c:pt idx="3">
                  <c:v>не удовлетворен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0.85840000000000005</c:v>
                </c:pt>
                <c:pt idx="1">
                  <c:v>6.0699999999999997E-2</c:v>
                </c:pt>
                <c:pt idx="2">
                  <c:v>0</c:v>
                </c:pt>
                <c:pt idx="3">
                  <c:v>3.1800000000000002E-2</c:v>
                </c:pt>
                <c:pt idx="4">
                  <c:v>4.9099999999999998E-2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удовлетворен</c:v>
                </c:pt>
                <c:pt idx="1">
                  <c:v>скорее удовлетворен, чем не удовлетворен</c:v>
                </c:pt>
                <c:pt idx="2">
                  <c:v>скорее не удовлетворен, чем   удовлетворен</c:v>
                </c:pt>
                <c:pt idx="3">
                  <c:v>не удовлетворен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054336"/>
        <c:axId val="61060224"/>
      </c:barChart>
      <c:catAx>
        <c:axId val="6105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1060224"/>
        <c:crosses val="autoZero"/>
        <c:auto val="1"/>
        <c:lblAlgn val="ctr"/>
        <c:lblOffset val="100"/>
        <c:noMultiLvlLbl val="0"/>
      </c:catAx>
      <c:valAx>
        <c:axId val="610602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0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083805222898528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B4-714B-88A1-E827ED00EAF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4-714B-88A1-E827ED00EAFC}"/>
                </c:ext>
              </c:extLst>
            </c:dLbl>
            <c:dLbl>
              <c:idx val="2"/>
              <c:layout>
                <c:manualLayout>
                  <c:x val="0.14504190700327027"/>
                  <c:y val="-3.439747660161709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B4-714B-88A1-E827ED00EAFC}"/>
                </c:ext>
              </c:extLst>
            </c:dLbl>
            <c:dLbl>
              <c:idx val="3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4-714B-88A1-E827ED00EAFC}"/>
                </c:ext>
              </c:extLst>
            </c:dLbl>
            <c:dLbl>
              <c:idx val="4"/>
              <c:layout>
                <c:manualLayout>
                  <c:x val="6.132355382938327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B4-714B-88A1-E827ED00E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удовлетворен</c:v>
                </c:pt>
                <c:pt idx="1">
                  <c:v>скорее удовлетворен, чем не удовлетворен</c:v>
                </c:pt>
                <c:pt idx="2">
                  <c:v>скорее не удовлетворен, чем   удовлетворен</c:v>
                </c:pt>
                <c:pt idx="3">
                  <c:v>не удовлетворен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0.87570000000000003</c:v>
                </c:pt>
                <c:pt idx="1">
                  <c:v>9.8299999999999998E-2</c:v>
                </c:pt>
                <c:pt idx="2">
                  <c:v>1.4500000000000001E-2</c:v>
                </c:pt>
                <c:pt idx="3">
                  <c:v>5.7999999999999996E-3</c:v>
                </c:pt>
                <c:pt idx="4">
                  <c:v>5.7999999999999996E-3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удовлетворен</c:v>
                </c:pt>
                <c:pt idx="1">
                  <c:v>скорее удовлетворен, чем не удовлетворен</c:v>
                </c:pt>
                <c:pt idx="2">
                  <c:v>скорее не удовлетворен, чем   удовлетворен</c:v>
                </c:pt>
                <c:pt idx="3">
                  <c:v>не удовлетворен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650240"/>
        <c:axId val="60651776"/>
      </c:barChart>
      <c:catAx>
        <c:axId val="6065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651776"/>
        <c:crosses val="autoZero"/>
        <c:auto val="1"/>
        <c:lblAlgn val="ctr"/>
        <c:lblOffset val="100"/>
        <c:noMultiLvlLbl val="0"/>
      </c:catAx>
      <c:valAx>
        <c:axId val="606517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65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02.10.2025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071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02.10.2025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02.10.2025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02.10.2025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02.10.2025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02.10.2025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02.10.2025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02.10.2025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02.10.2025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02.10.2025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02.10.2025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02.10.2025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02.10.2025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35.jpeg"/><Relationship Id="rId3" Type="http://schemas.openxmlformats.org/officeDocument/2006/relationships/image" Target="../media/image30.png"/><Relationship Id="rId12" Type="http://schemas.openxmlformats.org/officeDocument/2006/relationships/image" Target="../media/image91.sv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1.png"/><Relationship Id="rId15" Type="http://schemas.openxmlformats.org/officeDocument/2006/relationships/image" Target="../media/image32.jpeg"/><Relationship Id="rId10" Type="http://schemas.openxmlformats.org/officeDocument/2006/relationships/image" Target="../media/image89.svg"/><Relationship Id="rId1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8" Type="http://schemas.openxmlformats.org/officeDocument/2006/relationships/image" Target="../media/image166.svg"/><Relationship Id="rId3" Type="http://schemas.openxmlformats.org/officeDocument/2006/relationships/image" Target="../media/image41.png"/><Relationship Id="rId21" Type="http://schemas.openxmlformats.org/officeDocument/2006/relationships/image" Target="../media/image55.svg"/><Relationship Id="rId7" Type="http://schemas.openxmlformats.org/officeDocument/2006/relationships/image" Target="../media/image13.png"/><Relationship Id="rId2" Type="http://schemas.openxmlformats.org/officeDocument/2006/relationships/image" Target="../media/image4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43.png"/><Relationship Id="rId5" Type="http://schemas.openxmlformats.org/officeDocument/2006/relationships/image" Target="../media/image10.png"/><Relationship Id="rId10" Type="http://schemas.openxmlformats.org/officeDocument/2006/relationships/image" Target="../media/image159.svg"/><Relationship Id="rId19" Type="http://schemas.openxmlformats.org/officeDocument/2006/relationships/image" Target="../media/image44.png"/><Relationship Id="rId4" Type="http://schemas.openxmlformats.org/officeDocument/2006/relationships/image" Target="../media/image157.svg"/><Relationship Id="rId9" Type="http://schemas.openxmlformats.org/officeDocument/2006/relationships/image" Target="../media/image42.png"/><Relationship Id="rId14" Type="http://schemas.openxmlformats.org/officeDocument/2006/relationships/image" Target="../media/image16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51.png"/><Relationship Id="rId7" Type="http://schemas.openxmlformats.org/officeDocument/2006/relationships/image" Target="../media/image13.png"/><Relationship Id="rId12" Type="http://schemas.openxmlformats.org/officeDocument/2006/relationships/image" Target="../media/image20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sv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205.svg"/><Relationship Id="rId4" Type="http://schemas.openxmlformats.org/officeDocument/2006/relationships/image" Target="../media/image201.sv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2.png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28.svg"/><Relationship Id="rId2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9" Type="http://schemas.openxmlformats.org/officeDocument/2006/relationships/image" Target="../media/image35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chart" Target="../charts/chart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4" Type="http://schemas.openxmlformats.org/officeDocument/2006/relationships/image" Target="../media/image15.png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22.png"/><Relationship Id="rId18" Type="http://schemas.openxmlformats.org/officeDocument/2006/relationships/image" Target="../media/image57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51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49.svg"/><Relationship Id="rId19" Type="http://schemas.openxmlformats.org/officeDocument/2006/relationships/image" Target="../media/image25.png"/><Relationship Id="rId4" Type="http://schemas.openxmlformats.org/officeDocument/2006/relationships/image" Target="../media/image43.svg"/><Relationship Id="rId9" Type="http://schemas.openxmlformats.org/officeDocument/2006/relationships/image" Target="../media/image20.png"/><Relationship Id="rId14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27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Новосибирская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67821" y="531874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ЧЕРЕПАНОВСКОГО РАЙОНА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7CE88262-BAE3-F081-9C71-6007A2B8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74" y="224205"/>
            <a:ext cx="514459" cy="56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47" y="1543049"/>
            <a:ext cx="2340869" cy="28861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6"/>
          <a:stretch/>
        </p:blipFill>
        <p:spPr>
          <a:xfrm>
            <a:off x="466642" y="695325"/>
            <a:ext cx="6839033" cy="421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965B5596-9886-1EDD-8689-79E3A0147044}"/>
              </a:ext>
            </a:extLst>
          </p:cNvPr>
          <p:cNvSpPr/>
          <p:nvPr/>
        </p:nvSpPr>
        <p:spPr>
          <a:xfrm>
            <a:off x="294199" y="935919"/>
            <a:ext cx="9392835" cy="5631793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440539" y="1147375"/>
            <a:ext cx="4346146" cy="163206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xmlns="" id="{3DAEEDE2-CD4E-EEAA-1E55-446D41A95687}"/>
              </a:ext>
            </a:extLst>
          </p:cNvPr>
          <p:cNvSpPr/>
          <p:nvPr/>
        </p:nvSpPr>
        <p:spPr>
          <a:xfrm>
            <a:off x="440539" y="2974242"/>
            <a:ext cx="4346146" cy="1743346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xmlns="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52313" y="5747743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ЭКСКУРСИИ И СОБЫТИЙНЫЙ ТУРИЗМ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C4AB92F1-CEB6-26D4-2A1E-FF237173ABDF}"/>
              </a:ext>
            </a:extLst>
          </p:cNvPr>
          <p:cNvSpPr/>
          <p:nvPr/>
        </p:nvSpPr>
        <p:spPr>
          <a:xfrm>
            <a:off x="439650" y="4785228"/>
            <a:ext cx="1784122" cy="780788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C7EEC72E-3ED9-E267-43BA-E4A3E81CE2BE}"/>
              </a:ext>
            </a:extLst>
          </p:cNvPr>
          <p:cNvSpPr/>
          <p:nvPr/>
        </p:nvSpPr>
        <p:spPr>
          <a:xfrm>
            <a:off x="1156247" y="5665161"/>
            <a:ext cx="1828693" cy="755251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57911A3B-BCB5-2A47-5B07-3112694A3637}"/>
              </a:ext>
            </a:extLst>
          </p:cNvPr>
          <p:cNvSpPr/>
          <p:nvPr/>
        </p:nvSpPr>
        <p:spPr>
          <a:xfrm>
            <a:off x="2784023" y="4778417"/>
            <a:ext cx="1796580" cy="787599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2933182" y="1248788"/>
            <a:ext cx="1793240" cy="50783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 В МОЛОЧНОМ ХОЛДИНГЕ  России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«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ЭКОНИВА»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FB1FF055-40B5-BA60-4F7B-23BB5E57A5CD}"/>
              </a:ext>
            </a:extLst>
          </p:cNvPr>
          <p:cNvSpPr txBox="1"/>
          <p:nvPr/>
        </p:nvSpPr>
        <p:spPr>
          <a:xfrm>
            <a:off x="2933183" y="3146055"/>
            <a:ext cx="1793240" cy="3385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КРАЕВЕДЧЕСКИЙ МУЗЕЙ им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И.Г.ФОЛОМЕЕВА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F3092DA-AABD-96D8-DAB8-50B4A3BEB105}"/>
              </a:ext>
            </a:extLst>
          </p:cNvPr>
          <p:cNvSpPr txBox="1"/>
          <p:nvPr/>
        </p:nvSpPr>
        <p:spPr>
          <a:xfrm>
            <a:off x="512653" y="4893142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9 495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405BEA9-0290-005C-0FFF-80B4B01D78C5}"/>
              </a:ext>
            </a:extLst>
          </p:cNvPr>
          <p:cNvSpPr txBox="1"/>
          <p:nvPr/>
        </p:nvSpPr>
        <p:spPr>
          <a:xfrm>
            <a:off x="512653" y="5227655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xmlns="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776852" y="4787827"/>
            <a:ext cx="360000" cy="3600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31BFC30A-9CC5-E6E2-F85C-B6EFC1138044}"/>
              </a:ext>
            </a:extLst>
          </p:cNvPr>
          <p:cNvSpPr txBox="1"/>
          <p:nvPr/>
        </p:nvSpPr>
        <p:spPr>
          <a:xfrm>
            <a:off x="1329933" y="579996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523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экскурсий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93D18ECF-A386-4937-AA7D-760DB0FD36AC}"/>
              </a:ext>
            </a:extLst>
          </p:cNvPr>
          <p:cNvSpPr txBox="1"/>
          <p:nvPr/>
        </p:nvSpPr>
        <p:spPr>
          <a:xfrm>
            <a:off x="1335598" y="6171863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7E0849A3-C1B7-174D-F8FC-4331E6E8CF51}"/>
              </a:ext>
            </a:extLst>
          </p:cNvPr>
          <p:cNvSpPr txBox="1"/>
          <p:nvPr/>
        </p:nvSpPr>
        <p:spPr>
          <a:xfrm>
            <a:off x="2984940" y="488463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6 215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274B9E21-F2CE-7A7D-DD68-76C0B7F2B2A9}"/>
              </a:ext>
            </a:extLst>
          </p:cNvPr>
          <p:cNvSpPr txBox="1"/>
          <p:nvPr/>
        </p:nvSpPr>
        <p:spPr>
          <a:xfrm>
            <a:off x="2984940" y="5235199"/>
            <a:ext cx="1481322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осетило молочный комплекс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ЭкоНива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:a16="http://schemas.microsoft.com/office/drawing/2014/main" xmlns="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051216" y="480285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  <p:pic>
        <p:nvPicPr>
          <p:cNvPr id="49" name="Рисунок 48" descr="C:\Users\golobokova.olga\Desktop\248f9333cb45e6c1ba0f031423a55e7d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9" y="1147374"/>
            <a:ext cx="2366272" cy="1632061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9" name="Рисунок 28" descr="Picture background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4"/>
          <a:stretch/>
        </p:blipFill>
        <p:spPr bwMode="auto">
          <a:xfrm>
            <a:off x="440540" y="2999795"/>
            <a:ext cx="2429882" cy="171779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5001635" y="1147374"/>
            <a:ext cx="4505400" cy="163206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/>
                <a:ea typeface="Calibri"/>
              </a:rPr>
              <a:t>Историческая реконструкция крестьянского быта конца XIX века  </a:t>
            </a:r>
            <a:endParaRPr lang="x-none" b="1" dirty="0"/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5081261" y="2952326"/>
            <a:ext cx="4425773" cy="1717793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7632990" y="1239022"/>
            <a:ext cx="1874045" cy="6771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Историческая реконструкция крестьянского быта конца Х</a:t>
            </a:r>
            <a:r>
              <a:rPr lang="en-US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века «Гора </a:t>
            </a:r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Емелиха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C:\Users\golobokova.olga\Desktop\емелиха.jpg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/>
          <a:stretch/>
        </p:blipFill>
        <p:spPr bwMode="auto">
          <a:xfrm>
            <a:off x="5001635" y="1138856"/>
            <a:ext cx="2568007" cy="164057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34" name="Рисунок 33" descr="C:\Users\golobokova.olga\Desktop\спас.jpg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14142" r="11408" b="2871"/>
          <a:stretch/>
        </p:blipFill>
        <p:spPr bwMode="auto">
          <a:xfrm>
            <a:off x="5081262" y="2957450"/>
            <a:ext cx="2679212" cy="171267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7944898" y="3061416"/>
            <a:ext cx="1497725" cy="50783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Межрайонный фестиваль мёда «Медовый спас»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7944898" y="3707415"/>
            <a:ext cx="1384919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роводится ежегодно       в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с.Шурыгино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7726411" y="2044370"/>
            <a:ext cx="1384919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роводится ежегодно      в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с.Ярки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57911A3B-BCB5-2A47-5B07-3112694A3637}"/>
              </a:ext>
            </a:extLst>
          </p:cNvPr>
          <p:cNvSpPr/>
          <p:nvPr/>
        </p:nvSpPr>
        <p:spPr>
          <a:xfrm>
            <a:off x="5295701" y="4785227"/>
            <a:ext cx="1569719" cy="78079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E0849A3-C1B7-174D-F8FC-4331E6E8CF51}"/>
              </a:ext>
            </a:extLst>
          </p:cNvPr>
          <p:cNvSpPr txBox="1"/>
          <p:nvPr/>
        </p:nvSpPr>
        <p:spPr>
          <a:xfrm>
            <a:off x="5490815" y="4870056"/>
            <a:ext cx="10910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1 830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74B9E21-F2CE-7A7D-DD68-76C0B7F2B2A9}"/>
              </a:ext>
            </a:extLst>
          </p:cNvPr>
          <p:cNvSpPr txBox="1"/>
          <p:nvPr/>
        </p:nvSpPr>
        <p:spPr>
          <a:xfrm>
            <a:off x="5384098" y="5311428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осетило фестиваль мёда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Пользователь со сплошной заливкой">
            <a:extLst>
              <a:ext uri="{FF2B5EF4-FFF2-40B4-BE49-F238E27FC236}">
                <a16:creationId xmlns:a16="http://schemas.microsoft.com/office/drawing/2014/main" xmlns="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465638" y="4798881"/>
            <a:ext cx="360000" cy="360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E0849A3-C1B7-174D-F8FC-4331E6E8CF51}"/>
              </a:ext>
            </a:extLst>
          </p:cNvPr>
          <p:cNvSpPr txBox="1"/>
          <p:nvPr/>
        </p:nvSpPr>
        <p:spPr>
          <a:xfrm>
            <a:off x="7726411" y="4880302"/>
            <a:ext cx="10910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pic>
        <p:nvPicPr>
          <p:cNvPr id="43" name="Рисунок 42" descr="Пользователь со сплошной заливкой">
            <a:extLst>
              <a:ext uri="{FF2B5EF4-FFF2-40B4-BE49-F238E27FC236}">
                <a16:creationId xmlns:a16="http://schemas.microsoft.com/office/drawing/2014/main" xmlns="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843831" y="4800160"/>
            <a:ext cx="360000" cy="360000"/>
          </a:xfrm>
          <a:prstGeom prst="rect">
            <a:avLst/>
          </a:prstGeom>
        </p:spPr>
      </p:pic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57911A3B-BCB5-2A47-5B07-3112694A3637}"/>
              </a:ext>
            </a:extLst>
          </p:cNvPr>
          <p:cNvSpPr/>
          <p:nvPr/>
        </p:nvSpPr>
        <p:spPr>
          <a:xfrm>
            <a:off x="7569643" y="4778419"/>
            <a:ext cx="1760174" cy="787598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74B9E21-F2CE-7A7D-DD68-76C0B7F2B2A9}"/>
              </a:ext>
            </a:extLst>
          </p:cNvPr>
          <p:cNvSpPr txBox="1"/>
          <p:nvPr/>
        </p:nvSpPr>
        <p:spPr>
          <a:xfrm>
            <a:off x="7709069" y="5299319"/>
            <a:ext cx="1481322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мероприятие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«Гора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Емелиха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74B9E21-F2CE-7A7D-DD68-76C0B7F2B2A9}"/>
              </a:ext>
            </a:extLst>
          </p:cNvPr>
          <p:cNvSpPr txBox="1"/>
          <p:nvPr/>
        </p:nvSpPr>
        <p:spPr>
          <a:xfrm>
            <a:off x="2933183" y="1916130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Огнева Заимка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74B9E21-F2CE-7A7D-DD68-76C0B7F2B2A9}"/>
              </a:ext>
            </a:extLst>
          </p:cNvPr>
          <p:cNvSpPr txBox="1"/>
          <p:nvPr/>
        </p:nvSpPr>
        <p:spPr>
          <a:xfrm>
            <a:off x="2997738" y="3681272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г..Черепаново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8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965B5596-9886-1EDD-8689-79E3A0147044}"/>
              </a:ext>
            </a:extLst>
          </p:cNvPr>
          <p:cNvSpPr/>
          <p:nvPr/>
        </p:nvSpPr>
        <p:spPr>
          <a:xfrm>
            <a:off x="332877" y="1288841"/>
            <a:ext cx="9392835" cy="5278871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422536" y="4035315"/>
            <a:ext cx="4492363" cy="163206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498737" y="1632747"/>
            <a:ext cx="4346146" cy="163206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ТУРИСТИЧЕСКИЕ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A5F051-E20D-AD88-EE11-D3FFBACF9B57}"/>
              </a:ext>
            </a:extLst>
          </p:cNvPr>
          <p:cNvSpPr txBox="1"/>
          <p:nvPr/>
        </p:nvSpPr>
        <p:spPr>
          <a:xfrm>
            <a:off x="621781" y="661770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 descr="C:\Users\shts\Desktop\fJviuAbwi638WIi_5t7r4HKzQRIxYa9toN1xeTiAzOGxwpgWf4DEfUwIjLmn15aWQbcbZ9T4ZhJV7sdaVSPzXl8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1" y="1683148"/>
            <a:ext cx="2207143" cy="15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15698" y="2248721"/>
            <a:ext cx="1852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Стела «Новосибирская область «Сибирь здесь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cherepanovo.nso.ru/sites/cherepanovo.nso.ru/wodby_files/files/page_10779/risuno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7" y="4135438"/>
            <a:ext cx="2173073" cy="1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77958" y="4701351"/>
            <a:ext cx="2066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Центральный парк города Черепаново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5175512" y="1630821"/>
            <a:ext cx="4346146" cy="163206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052" name="Picture 4" descr="https://cherepanovo.nso.ru/sites/cherepanovo.nso.ru/wodby_files/files/page_10779/52562134243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74" y="1675637"/>
            <a:ext cx="2009911" cy="15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39025" y="2079444"/>
            <a:ext cx="2082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Мемориальный комплекс землякам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Черепановцам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, погибшим в годы Великой Отечественной войны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5029295" y="4038435"/>
            <a:ext cx="4492363" cy="163206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74" y="4091871"/>
            <a:ext cx="2178926" cy="152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19516" y="4547463"/>
            <a:ext cx="1721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Храм Святого Праведного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Симеона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Верхотурского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0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B906F29-101C-C5CB-6AC6-8F8AF706CB1F}"/>
              </a:ext>
            </a:extLst>
          </p:cNvPr>
          <p:cNvSpPr/>
          <p:nvPr/>
        </p:nvSpPr>
        <p:spPr>
          <a:xfrm>
            <a:off x="5297771" y="2249938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578432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lvl="0">
              <a:buClr>
                <a:srgbClr val="B1C1E4"/>
              </a:buClr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Конкуренция за инвесторов и инвестиционные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</a:p>
          <a:p>
            <a:pPr lvl="0">
              <a:buClr>
                <a:srgbClr val="B1C1E4"/>
              </a:buClr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B1C1E4"/>
              </a:buClr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B1C1E4"/>
              </a:buClr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Конкуренция с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развитыми соседними районами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D1038DB-1613-C231-C343-A226DDF5FF09}"/>
              </a:ext>
            </a:extLst>
          </p:cNvPr>
          <p:cNvSpPr/>
          <p:nvPr/>
        </p:nvSpPr>
        <p:spPr>
          <a:xfrm>
            <a:off x="640991" y="2246593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indent="-171450">
              <a:buClr>
                <a:srgbClr val="4756A0"/>
              </a:buClr>
              <a:buFont typeface="Arial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доступность: </a:t>
            </a:r>
            <a:r>
              <a:rPr lang="ru-RU" sz="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Черепановский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пересекает автомобильная дорога федерального значения Новосибирск-Барнаул, на территории расположены 4 железнодорожные станции: Черепаново, Посевная, </a:t>
            </a:r>
            <a:r>
              <a:rPr lang="ru-RU" sz="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Дорогино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Безменово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что позволяет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осуществлять автомобильные,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железнодорожные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-пассажирские перевозки, а также оказывать сопутствующие сервисные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услуги.</a:t>
            </a:r>
          </a:p>
          <a:p>
            <a:pPr marL="171450" indent="-171450">
              <a:buClr>
                <a:srgbClr val="4756A0"/>
              </a:buClr>
              <a:buFont typeface="Arial" pitchFamily="34" charset="0"/>
              <a:buChar char="•"/>
              <a:defRPr/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свободных трудовых ресурсов, имеющих высокий уровень профессиональной квалификации, что позволяет осуществлять развитие перспективных направлений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экономики.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71450" indent="-171450">
              <a:buClr>
                <a:srgbClr val="4756A0"/>
              </a:buClr>
              <a:buFont typeface="Arial" pitchFamily="34" charset="0"/>
              <a:buChar char="•"/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BFD28A81-7B18-213D-5E25-38EC540BDA4B}"/>
              </a:ext>
            </a:extLst>
          </p:cNvPr>
          <p:cNvSpPr/>
          <p:nvPr/>
        </p:nvSpPr>
        <p:spPr>
          <a:xfrm>
            <a:off x="627013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E253D24C-3929-C7B3-C8F5-A55CEFEAB1F7}"/>
              </a:ext>
            </a:extLst>
          </p:cNvPr>
          <p:cNvSpPr/>
          <p:nvPr/>
        </p:nvSpPr>
        <p:spPr>
          <a:xfrm>
            <a:off x="627015" y="4824775"/>
            <a:ext cx="4497838" cy="1578432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ЧЕРЕПАНОВСКОГО РАЙОНА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81699" y="2426460"/>
            <a:ext cx="4295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/>
              <a:t>•	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Высокий износ сетей водоснабжения и водоотведения,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электроснабжения</a:t>
            </a:r>
          </a:p>
          <a:p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•	Наличие аварийного жилищного фонда</a:t>
            </a:r>
          </a:p>
          <a:p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991" y="4877531"/>
            <a:ext cx="4953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•</a:t>
            </a:r>
            <a:r>
              <a:rPr lang="ru-RU" dirty="0"/>
              <a:t>	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Участие в государственных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программах;</a:t>
            </a:r>
          </a:p>
          <a:p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•	Наличие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семи свободных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инвестиционных площадок;</a:t>
            </a:r>
          </a:p>
          <a:p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•	Развитие транспортной инфраструктуры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района;</a:t>
            </a:r>
          </a:p>
          <a:p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•	Развитие сервисных услуг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•	Комплексное жилищное строительство.</a:t>
            </a:r>
          </a:p>
        </p:txBody>
      </p:sp>
    </p:spTree>
    <p:extLst>
      <p:ext uri="{BB962C8B-B14F-4D97-AF65-F5344CB8AC3E}">
        <p14:creationId xmlns:p14="http://schemas.microsoft.com/office/powerpoint/2010/main" val="52112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651209" y="1956987"/>
            <a:ext cx="9136387" cy="3139799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34408"/>
              </p:ext>
            </p:extLst>
          </p:nvPr>
        </p:nvGraphicFramePr>
        <p:xfrm>
          <a:off x="627016" y="1401546"/>
          <a:ext cx="9136390" cy="439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=""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=""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4168060387"/>
                    </a:ext>
                  </a:extLst>
                </a:gridCol>
              </a:tblGrid>
              <a:tr h="1123209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895412"/>
                  </a:ext>
                </a:extLst>
              </a:tr>
              <a:tr h="791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«Сибирская продовольственная компания. Филиал Черепановский»»</a:t>
                      </a:r>
                      <a:endParaRPr lang="x-none" sz="1000" b="1" i="0" spc="-10" baseline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продукции из мяса убойных животных и мяса птицы</a:t>
                      </a:r>
                      <a:endParaRPr lang="x-none" sz="1000" b="0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2 836,8</a:t>
                      </a:r>
                      <a:endParaRPr lang="x-none" sz="1000" b="1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</a:t>
                      </a:r>
                      <a:endParaRPr lang="x-none" sz="1000" b="1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187201"/>
                  </a:ext>
                </a:extLst>
              </a:tr>
              <a:tr h="495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ПХ «Сибирская Нива - Черепаново»</a:t>
                      </a:r>
                      <a:endParaRPr lang="x-none" sz="1000" b="1" i="0" spc="-10" baseline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молока и молочных продуктов</a:t>
                      </a:r>
                      <a:endParaRPr lang="x-none" sz="1000" b="0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0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</a:t>
                      </a:r>
                      <a:r>
                        <a:rPr lang="x-none" sz="10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1000" b="1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lang="x-none" sz="1000" b="1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925131"/>
                  </a:ext>
                </a:extLst>
              </a:tr>
              <a:tr h="546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ЗКИ «Универсал»</a:t>
                      </a:r>
                      <a:endParaRPr lang="x-none" sz="1000" b="1" i="0" spc="-10" baseline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керамических санитарно-технических изделий</a:t>
                      </a:r>
                      <a:endParaRPr lang="x-none" sz="1000" b="0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0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</a:t>
                      </a: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x-none" sz="10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1000" b="1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</a:t>
                      </a:r>
                      <a:endParaRPr lang="x-none" sz="1000" b="1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548693"/>
                  </a:ext>
                </a:extLst>
              </a:tr>
              <a:tr h="494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«Кирпичный завод» </a:t>
                      </a:r>
                      <a:endParaRPr lang="x-none" sz="1000" b="1" i="0" spc="-10" baseline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x-none" sz="10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Производство кирпича, черепицы и прочих строительных изделий из обожженной глины</a:t>
                      </a:r>
                      <a:endParaRPr lang="x-none" sz="1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r>
                        <a:rPr lang="x-none" sz="10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1000" b="1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x-none" sz="1000" b="1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x-none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0485187"/>
                  </a:ext>
                </a:extLst>
              </a:tr>
              <a:tr h="451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0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ДиМаК</a:t>
                      </a:r>
                      <a:r>
                        <a:rPr lang="ru-RU" sz="10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1000" b="1" i="0" spc="-10" baseline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x-none" sz="10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пластмассовых изделий для упаковывания товаров</a:t>
                      </a:r>
                      <a:endParaRPr lang="x-none" sz="1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149,9</a:t>
                      </a:r>
                      <a:endParaRPr lang="x-none" sz="1000" b="1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x-none" sz="1000" b="1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x-none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482407"/>
                  </a:ext>
                </a:extLst>
              </a:tr>
              <a:tr h="495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10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Черепановскферммаш</a:t>
                      </a:r>
                      <a:r>
                        <a:rPr lang="ru-RU" sz="10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1000" b="1" i="0" spc="-10" baseline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x-none" sz="10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котлов центрального отопления</a:t>
                      </a:r>
                      <a:endParaRPr lang="x-none" sz="1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87,4</a:t>
                      </a:r>
                      <a:endParaRPr lang="x-none" sz="1000" b="1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x-none" sz="1000" b="1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x-none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04594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3563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/>
          <p:nvPr/>
        </p:nvPicPr>
        <p:blipFill rotWithShape="1">
          <a:blip r:embed="rId2"/>
          <a:srcRect l="35663" t="46036" r="19733" b="3876"/>
          <a:stretch/>
        </p:blipFill>
        <p:spPr>
          <a:xfrm>
            <a:off x="4495800" y="1089329"/>
            <a:ext cx="5327859" cy="491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7" name="Рисунок 176" descr="Протекающий кран со сплошной заливкой">
            <a:extLst>
              <a:ext uri="{FF2B5EF4-FFF2-40B4-BE49-F238E27FC236}">
                <a16:creationId xmlns="" xmlns:a16="http://schemas.microsoft.com/office/drawing/2014/main" id="{CA8B5039-688D-6BC4-F5B2-17D48DBC2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017" y="3342435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3658942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4" name="Рисунок 103" descr="Маркер со сплошной заливкой">
            <a:extLst>
              <a:ext uri="{FF2B5EF4-FFF2-40B4-BE49-F238E27FC236}">
                <a16:creationId xmlns="" xmlns:a16="http://schemas.microsoft.com/office/drawing/2014/main" id="{AEB2BC66-8B47-1772-194B-9AFC1A3AF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7430" y="2249864"/>
            <a:ext cx="180000" cy="180000"/>
          </a:xfrm>
          <a:prstGeom prst="rect">
            <a:avLst/>
          </a:prstGeom>
        </p:spPr>
      </p:pic>
      <p:pic>
        <p:nvPicPr>
          <p:cNvPr id="84" name="Рисунок 83" descr="Маркер со сплошной заливкой">
            <a:extLst>
              <a:ext uri="{FF2B5EF4-FFF2-40B4-BE49-F238E27FC236}">
                <a16:creationId xmlns=""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pic>
        <p:nvPicPr>
          <p:cNvPr id="69" name="Рисунок 68" descr="Маркер со сплошной заливкой">
            <a:extLst>
              <a:ext uri="{FF2B5EF4-FFF2-40B4-BE49-F238E27FC236}">
                <a16:creationId xmlns="" xmlns:a16="http://schemas.microsoft.com/office/drawing/2014/main" id="{89D5DA7E-0586-CD4B-A1C1-76E3D79CF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2959" y="2484085"/>
            <a:ext cx="180000" cy="180000"/>
          </a:xfrm>
          <a:prstGeom prst="rect">
            <a:avLst/>
          </a:prstGeom>
        </p:spPr>
      </p:pic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704850" y="2796035"/>
            <a:ext cx="3581108" cy="3430479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1D28A327-E730-2B92-6BD0-2BE87DFA2691}"/>
              </a:ext>
            </a:extLst>
          </p:cNvPr>
          <p:cNvSpPr txBox="1"/>
          <p:nvPr/>
        </p:nvSpPr>
        <p:spPr>
          <a:xfrm>
            <a:off x="967111" y="2906840"/>
            <a:ext cx="29648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821550" y="2052325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988ACE5A-6D1B-F8A8-DF02-1D7D941D0CDF}"/>
              </a:ext>
            </a:extLst>
          </p:cNvPr>
          <p:cNvSpPr txBox="1"/>
          <p:nvPr/>
        </p:nvSpPr>
        <p:spPr>
          <a:xfrm>
            <a:off x="2737403" y="1929214"/>
            <a:ext cx="2427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30D9C8C4-A496-33F2-C518-0068D65EEB43}"/>
              </a:ext>
            </a:extLst>
          </p:cNvPr>
          <p:cNvSpPr txBox="1"/>
          <p:nvPr/>
        </p:nvSpPr>
        <p:spPr>
          <a:xfrm>
            <a:off x="2980120" y="1966780"/>
            <a:ext cx="23541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E28CB67B-99F6-62CC-86C1-A8ABE0B7D973}"/>
              </a:ext>
            </a:extLst>
          </p:cNvPr>
          <p:cNvSpPr txBox="1"/>
          <p:nvPr/>
        </p:nvSpPr>
        <p:spPr>
          <a:xfrm>
            <a:off x="2702864" y="2306753"/>
            <a:ext cx="1558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905818B8-E10D-8BD3-4D88-DBED1EE7520E}"/>
              </a:ext>
            </a:extLst>
          </p:cNvPr>
          <p:cNvSpPr txBox="1"/>
          <p:nvPr/>
        </p:nvSpPr>
        <p:spPr>
          <a:xfrm>
            <a:off x="2947975" y="2339864"/>
            <a:ext cx="23541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Brownfield'a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48F919B7-90B8-C9E2-4B26-E6EE9FAC0F10}"/>
              </a:ext>
            </a:extLst>
          </p:cNvPr>
          <p:cNvSpPr txBox="1"/>
          <p:nvPr/>
        </p:nvSpPr>
        <p:spPr>
          <a:xfrm>
            <a:off x="1228080" y="3321990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50,40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(м3)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90DEA080-6B2C-362A-231A-C9436F916D74}"/>
              </a:ext>
            </a:extLst>
          </p:cNvPr>
          <p:cNvSpPr txBox="1"/>
          <p:nvPr/>
        </p:nvSpPr>
        <p:spPr>
          <a:xfrm>
            <a:off x="1203644" y="3928378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38,49руб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 (м3)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EA739D09-46B0-1DCC-5AF6-CC88281C6D1B}"/>
              </a:ext>
            </a:extLst>
          </p:cNvPr>
          <p:cNvSpPr txBox="1"/>
          <p:nvPr/>
        </p:nvSpPr>
        <p:spPr>
          <a:xfrm>
            <a:off x="1196330" y="4511275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7,84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природный газ (м3)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2C4EF67B-79D6-EF4B-9677-0966A8E74B66}"/>
              </a:ext>
            </a:extLst>
          </p:cNvPr>
          <p:cNvSpPr txBox="1"/>
          <p:nvPr/>
        </p:nvSpPr>
        <p:spPr>
          <a:xfrm>
            <a:off x="1179773" y="5086324"/>
            <a:ext cx="19222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4,12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(кВт ч.)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AED396BB-12B2-75E3-FB8C-029EA35F4927}"/>
              </a:ext>
            </a:extLst>
          </p:cNvPr>
          <p:cNvSpPr txBox="1"/>
          <p:nvPr/>
        </p:nvSpPr>
        <p:spPr>
          <a:xfrm>
            <a:off x="1203644" y="5761397"/>
            <a:ext cx="19736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2896,74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dirty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руб./Гкал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3" name="Рисунок 172" descr="Электрическая опора со сплошной заливкой">
            <a:extLst>
              <a:ext uri="{FF2B5EF4-FFF2-40B4-BE49-F238E27FC236}">
                <a16:creationId xmlns="" xmlns:a16="http://schemas.microsoft.com/office/drawing/2014/main" id="{FEA428CD-D6DA-61F4-7EBB-968108BFDB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966" y="5086324"/>
            <a:ext cx="360000" cy="360000"/>
          </a:xfrm>
          <a:prstGeom prst="rect">
            <a:avLst/>
          </a:prstGeom>
        </p:spPr>
      </p:pic>
      <p:pic>
        <p:nvPicPr>
          <p:cNvPr id="179" name="Рисунок 178" descr="Пожарный гидрант со сплошной заливкой">
            <a:extLst>
              <a:ext uri="{FF2B5EF4-FFF2-40B4-BE49-F238E27FC236}">
                <a16:creationId xmlns="" xmlns:a16="http://schemas.microsoft.com/office/drawing/2014/main" id="{26CFD593-1555-3116-29C0-D51F46C064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9017" y="3917655"/>
            <a:ext cx="360000" cy="360000"/>
          </a:xfrm>
          <a:prstGeom prst="rect">
            <a:avLst/>
          </a:prstGeom>
        </p:spPr>
      </p:pic>
      <p:pic>
        <p:nvPicPr>
          <p:cNvPr id="174" name="Рисунок 173" descr="Огонь со сплошной заливкой">
            <a:extLst>
              <a:ext uri="{FF2B5EF4-FFF2-40B4-BE49-F238E27FC236}">
                <a16:creationId xmlns="" xmlns:a16="http://schemas.microsoft.com/office/drawing/2014/main" id="{4E6702C2-FCBA-D354-8453-B85C8EB372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4173" y="4475958"/>
            <a:ext cx="360000" cy="360000"/>
          </a:xfrm>
          <a:prstGeom prst="rect">
            <a:avLst/>
          </a:prstGeom>
        </p:spPr>
      </p:pic>
      <p:pic>
        <p:nvPicPr>
          <p:cNvPr id="185" name="Рисунок 184" descr="Термометр со сплошной заливкой">
            <a:extLst>
              <a:ext uri="{FF2B5EF4-FFF2-40B4-BE49-F238E27FC236}">
                <a16:creationId xmlns="" xmlns:a16="http://schemas.microsoft.com/office/drawing/2014/main" id="{21BB5F51-A94F-2FA1-7F61-917E20038F7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89017" y="5744044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  <p:pic>
        <p:nvPicPr>
          <p:cNvPr id="70" name="Рисунок 69" descr="Маркер со сплошной заливкой">
            <a:extLst>
              <a:ext uri="{FF2B5EF4-FFF2-40B4-BE49-F238E27FC236}">
                <a16:creationId xmlns="" xmlns:a16="http://schemas.microsoft.com/office/drawing/2014/main" id="{AEB2BC66-8B47-1772-194B-9AFC1A3AF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9729" y="5176324"/>
            <a:ext cx="180000" cy="180000"/>
          </a:xfrm>
          <a:prstGeom prst="rect">
            <a:avLst/>
          </a:prstGeom>
        </p:spPr>
      </p:pic>
      <p:pic>
        <p:nvPicPr>
          <p:cNvPr id="71" name="Рисунок 70" descr="Маркер со сплошной заливкой">
            <a:extLst>
              <a:ext uri="{FF2B5EF4-FFF2-40B4-BE49-F238E27FC236}">
                <a16:creationId xmlns="" xmlns:a16="http://schemas.microsoft.com/office/drawing/2014/main" id="{89D5DA7E-0586-CD4B-A1C1-76E3D79CF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9729" y="2479536"/>
            <a:ext cx="180000" cy="180000"/>
          </a:xfrm>
          <a:prstGeom prst="rect">
            <a:avLst/>
          </a:prstGeom>
        </p:spPr>
      </p:pic>
      <p:pic>
        <p:nvPicPr>
          <p:cNvPr id="77" name="Рисунок 76" descr="Маркер со сплошной заливкой">
            <a:extLst>
              <a:ext uri="{FF2B5EF4-FFF2-40B4-BE49-F238E27FC236}">
                <a16:creationId xmlns="" xmlns:a16="http://schemas.microsoft.com/office/drawing/2014/main" id="{89D5DA7E-0586-CD4B-A1C1-76E3D79CF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7430" y="3737655"/>
            <a:ext cx="180000" cy="180000"/>
          </a:xfrm>
          <a:prstGeom prst="rect">
            <a:avLst/>
          </a:prstGeom>
        </p:spPr>
      </p:pic>
      <p:pic>
        <p:nvPicPr>
          <p:cNvPr id="80" name="Рисунок 79" descr="Маркер со сплошной заливкой">
            <a:extLst>
              <a:ext uri="{FF2B5EF4-FFF2-40B4-BE49-F238E27FC236}">
                <a16:creationId xmlns="" xmlns:a16="http://schemas.microsoft.com/office/drawing/2014/main" id="{89D5DA7E-0586-CD4B-A1C1-76E3D79CF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2254" y="2372974"/>
            <a:ext cx="180000" cy="180000"/>
          </a:xfrm>
          <a:prstGeom prst="rect">
            <a:avLst/>
          </a:prstGeom>
        </p:spPr>
      </p:pic>
      <p:pic>
        <p:nvPicPr>
          <p:cNvPr id="85" name="Рисунок 84" descr="Маркер со сплошной заливкой">
            <a:extLst>
              <a:ext uri="{FF2B5EF4-FFF2-40B4-BE49-F238E27FC236}">
                <a16:creationId xmlns="" xmlns:a16="http://schemas.microsoft.com/office/drawing/2014/main" id="{89D5DA7E-0586-CD4B-A1C1-76E3D79CF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8976" y="2329141"/>
            <a:ext cx="180000" cy="18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20150" y="4914900"/>
            <a:ext cx="1003509" cy="910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2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959288B3-6129-0F6E-2F82-BEEB0DD1000F}"/>
              </a:ext>
            </a:extLst>
          </p:cNvPr>
          <p:cNvSpPr/>
          <p:nvPr/>
        </p:nvSpPr>
        <p:spPr>
          <a:xfrm>
            <a:off x="627014" y="1266825"/>
            <a:ext cx="1887586" cy="2019299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536BD308-6967-8AF5-7432-C3280FD3FCAB}"/>
              </a:ext>
            </a:extLst>
          </p:cNvPr>
          <p:cNvSpPr/>
          <p:nvPr/>
        </p:nvSpPr>
        <p:spPr>
          <a:xfrm>
            <a:off x="842348" y="1531420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74865467-DC3F-30ED-A2E2-AE772E0BB58C}"/>
              </a:ext>
            </a:extLst>
          </p:cNvPr>
          <p:cNvSpPr/>
          <p:nvPr/>
        </p:nvSpPr>
        <p:spPr>
          <a:xfrm>
            <a:off x="3600450" y="1266825"/>
            <a:ext cx="2000250" cy="20193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6035FA24-3445-92D9-8779-8906CA8356A4}"/>
              </a:ext>
            </a:extLst>
          </p:cNvPr>
          <p:cNvSpPr/>
          <p:nvPr/>
        </p:nvSpPr>
        <p:spPr>
          <a:xfrm>
            <a:off x="6534150" y="1266825"/>
            <a:ext cx="2009775" cy="2019299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A930814C-6C32-C14B-E8DE-92769C490880}"/>
              </a:ext>
            </a:extLst>
          </p:cNvPr>
          <p:cNvSpPr/>
          <p:nvPr/>
        </p:nvSpPr>
        <p:spPr>
          <a:xfrm>
            <a:off x="5207306" y="3476625"/>
            <a:ext cx="1911454" cy="203951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44ADC4D1-8BC2-CA35-A570-1D20527B0079}"/>
              </a:ext>
            </a:extLst>
          </p:cNvPr>
          <p:cNvSpPr/>
          <p:nvPr/>
        </p:nvSpPr>
        <p:spPr>
          <a:xfrm>
            <a:off x="1972638" y="3476625"/>
            <a:ext cx="1939789" cy="2039514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C0CC6E-70E5-5156-8AC0-98DA024669CB}"/>
              </a:ext>
            </a:extLst>
          </p:cNvPr>
          <p:cNvSpPr txBox="1"/>
          <p:nvPr/>
        </p:nvSpPr>
        <p:spPr>
          <a:xfrm>
            <a:off x="761823" y="2276475"/>
            <a:ext cx="145691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МОЙ БИЗНЕС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3DA13379-7070-0B20-1B13-073470D0CFB7}"/>
              </a:ext>
            </a:extLst>
          </p:cNvPr>
          <p:cNvSpPr/>
          <p:nvPr/>
        </p:nvSpPr>
        <p:spPr>
          <a:xfrm>
            <a:off x="1120097" y="2818126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https://mbnso.ru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FDD239D5-900C-057A-54CE-1A882E44D0FF}"/>
              </a:ext>
            </a:extLst>
          </p:cNvPr>
          <p:cNvSpPr/>
          <p:nvPr/>
        </p:nvSpPr>
        <p:spPr>
          <a:xfrm>
            <a:off x="3879555" y="1533872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FEB17594-FA55-5D4B-A29C-3B4D61CD6D8D}"/>
              </a:ext>
            </a:extLst>
          </p:cNvPr>
          <p:cNvSpPr/>
          <p:nvPr/>
        </p:nvSpPr>
        <p:spPr>
          <a:xfrm>
            <a:off x="4112584" y="2834104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https://corpmsp.ru/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56B14C1F-90BD-1C90-73F6-6C9F59151716}"/>
              </a:ext>
            </a:extLst>
          </p:cNvPr>
          <p:cNvSpPr/>
          <p:nvPr/>
        </p:nvSpPr>
        <p:spPr>
          <a:xfrm>
            <a:off x="6873725" y="1443416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E951FBD-1E74-BE7C-D4A3-F35376CDAEF3}"/>
              </a:ext>
            </a:extLst>
          </p:cNvPr>
          <p:cNvSpPr txBox="1"/>
          <p:nvPr/>
        </p:nvSpPr>
        <p:spPr>
          <a:xfrm>
            <a:off x="6795579" y="2333073"/>
            <a:ext cx="14569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ФОНДМИКРОФИНАНСИРОВАНИЯ НОВОСИБИРСКОЙ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ОБЛАСТИИ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B81A249F-DCE3-08A0-4B87-C67630735136}"/>
              </a:ext>
            </a:extLst>
          </p:cNvPr>
          <p:cNvSpPr/>
          <p:nvPr/>
        </p:nvSpPr>
        <p:spPr>
          <a:xfrm>
            <a:off x="7103179" y="2825853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https://www.microfund.ru/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639E1C2B-6618-B164-86D8-41D1A9B3E5DC}"/>
              </a:ext>
            </a:extLst>
          </p:cNvPr>
          <p:cNvSpPr/>
          <p:nvPr/>
        </p:nvSpPr>
        <p:spPr>
          <a:xfrm>
            <a:off x="5437402" y="3712391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627D5FE-F318-9DC8-513C-A48C26710BE8}"/>
              </a:ext>
            </a:extLst>
          </p:cNvPr>
          <p:cNvSpPr txBox="1"/>
          <p:nvPr/>
        </p:nvSpPr>
        <p:spPr>
          <a:xfrm>
            <a:off x="5437402" y="4539206"/>
            <a:ext cx="13067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ГАРАНТИЙНЫЙ ФОНД НОВОСИБИРСКОЙ ОБЛАСТИ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xmlns="" id="{33B0C178-5D40-A28A-2614-96914272F53B}"/>
              </a:ext>
            </a:extLst>
          </p:cNvPr>
          <p:cNvSpPr/>
          <p:nvPr/>
        </p:nvSpPr>
        <p:spPr>
          <a:xfrm>
            <a:off x="7708998" y="5222740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xmlns="" id="{A889ECA0-D41C-F7E4-3A53-A7BAC8E9D284}"/>
              </a:ext>
            </a:extLst>
          </p:cNvPr>
          <p:cNvSpPr/>
          <p:nvPr/>
        </p:nvSpPr>
        <p:spPr>
          <a:xfrm>
            <a:off x="7372308" y="3599966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xmlns="" id="{6841A548-C249-DE1A-6B4E-2631A272228B}"/>
              </a:ext>
            </a:extLst>
          </p:cNvPr>
          <p:cNvSpPr/>
          <p:nvPr/>
        </p:nvSpPr>
        <p:spPr>
          <a:xfrm>
            <a:off x="2229241" y="3684206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48" y="1614226"/>
            <a:ext cx="943068" cy="4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64" y="1778063"/>
            <a:ext cx="1028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7532" y="2228298"/>
            <a:ext cx="158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АО ФЕДЕРАЛЬНАЯ КОРПОРАЦИЯ«МСП» НОВОСИБИРСКОЙ ОБЛАСТИ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33" y="3793879"/>
            <a:ext cx="6858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07" y="3808166"/>
            <a:ext cx="8572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87532" y="4446345"/>
            <a:ext cx="17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АНО «ЦЕНТР СОДЕЙСТВИЯ РАЗВИТИЮ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ПРЕДПРИНИМАТЕЛЬСТВА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НОВОСИБИРСКОЙ ОБЛАСТИ»</a:t>
            </a: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3DA13379-7070-0B20-1B13-073470D0CFB7}"/>
              </a:ext>
            </a:extLst>
          </p:cNvPr>
          <p:cNvSpPr/>
          <p:nvPr/>
        </p:nvSpPr>
        <p:spPr>
          <a:xfrm>
            <a:off x="2521672" y="5222740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https://mbnso.ru/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7" b="26601"/>
          <a:stretch/>
        </p:blipFill>
        <p:spPr>
          <a:xfrm>
            <a:off x="7001276" y="1571364"/>
            <a:ext cx="1124785" cy="2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9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237A7826-76C6-ACDC-108C-46817594633E}"/>
              </a:ext>
            </a:extLst>
          </p:cNvPr>
          <p:cNvSpPr/>
          <p:nvPr/>
        </p:nvSpPr>
        <p:spPr>
          <a:xfrm>
            <a:off x="627016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ПРОМЫШЛЕННОСТИ, ТОРГОВЛИ И ПРЕДПРИНИМАТЕЛЬСТВА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НОВОСИБИРСКОЙ ОБЛАСТИ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D80EE500-1539-8A1A-8026-34CD35F7267C}"/>
              </a:ext>
            </a:extLst>
          </p:cNvPr>
          <p:cNvSpPr/>
          <p:nvPr/>
        </p:nvSpPr>
        <p:spPr>
          <a:xfrm>
            <a:off x="738521" y="1554849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="" xmlns:a16="http://schemas.microsoft.com/office/drawing/2014/main" id="{2BB5EBE9-65B5-B62A-9463-A385D023A95B}"/>
              </a:ext>
            </a:extLst>
          </p:cNvPr>
          <p:cNvSpPr/>
          <p:nvPr/>
        </p:nvSpPr>
        <p:spPr>
          <a:xfrm>
            <a:off x="627017" y="3007458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СТРОИТЕЛЬСТВА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="" xmlns:a16="http://schemas.microsoft.com/office/drawing/2014/main" id="{364E6F95-0A19-B1FC-0BBB-262E96196828}"/>
              </a:ext>
            </a:extLst>
          </p:cNvPr>
          <p:cNvSpPr/>
          <p:nvPr/>
        </p:nvSpPr>
        <p:spPr>
          <a:xfrm>
            <a:off x="627017" y="4670471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ПРИРОДНЫХ РЕСУРСОВ И ЭКОЛОГИИ НОВОСИБИРСКОЙ ОБЛАСТИ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="" xmlns:a16="http://schemas.microsoft.com/office/drawing/2014/main" id="{0D21332B-0DB9-6B4D-9305-D43EC94237DF}"/>
              </a:ext>
            </a:extLst>
          </p:cNvPr>
          <p:cNvSpPr/>
          <p:nvPr/>
        </p:nvSpPr>
        <p:spPr>
          <a:xfrm>
            <a:off x="745508" y="4799233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8" name="Скругленный прямоугольник 117">
            <a:extLst>
              <a:ext uri="{FF2B5EF4-FFF2-40B4-BE49-F238E27FC236}">
                <a16:creationId xmlns="" xmlns:a16="http://schemas.microsoft.com/office/drawing/2014/main" id="{20228815-09FF-6E6C-556A-998EFA1255AA}"/>
              </a:ext>
            </a:extLst>
          </p:cNvPr>
          <p:cNvSpPr/>
          <p:nvPr/>
        </p:nvSpPr>
        <p:spPr>
          <a:xfrm>
            <a:off x="717615" y="315223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1" name="Скругленный прямоугольник 130">
            <a:extLst>
              <a:ext uri="{FF2B5EF4-FFF2-40B4-BE49-F238E27FC236}">
                <a16:creationId xmlns="" xmlns:a16="http://schemas.microsoft.com/office/drawing/2014/main" id="{01175CC2-6729-59B8-4B7D-523141702B5F}"/>
              </a:ext>
            </a:extLst>
          </p:cNvPr>
          <p:cNvSpPr/>
          <p:nvPr/>
        </p:nvSpPr>
        <p:spPr>
          <a:xfrm>
            <a:off x="5271922" y="3954910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СЕЛЬСКОГО ХОЗЯЙСТВА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=""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5349702" y="402719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0" name="Скругленный прямоугольник 139">
            <a:extLst>
              <a:ext uri="{FF2B5EF4-FFF2-40B4-BE49-F238E27FC236}">
                <a16:creationId xmlns="" xmlns:a16="http://schemas.microsoft.com/office/drawing/2014/main" id="{968A1C6F-EB64-8A6B-457E-1E5BFBB7DFDB}"/>
              </a:ext>
            </a:extLst>
          </p:cNvPr>
          <p:cNvSpPr/>
          <p:nvPr/>
        </p:nvSpPr>
        <p:spPr>
          <a:xfrm>
            <a:off x="5289754" y="2307909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ФИЗИЧЕСКОЙ КУЛЬТУРЫ И СПОРТА НОВОСИБИРСКОЙ ОБЛАСТИ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="" xmlns:a16="http://schemas.microsoft.com/office/drawing/2014/main" id="{35F81B7E-2564-C304-2256-75A1D64497E2}"/>
              </a:ext>
            </a:extLst>
          </p:cNvPr>
          <p:cNvSpPr/>
          <p:nvPr/>
        </p:nvSpPr>
        <p:spPr>
          <a:xfrm>
            <a:off x="5390414" y="2420660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0" y="1625401"/>
            <a:ext cx="304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0" y="3264656"/>
            <a:ext cx="304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01" y="4196096"/>
            <a:ext cx="304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95" y="2533084"/>
            <a:ext cx="304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1" y="4870661"/>
            <a:ext cx="304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60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97842" cy="1685356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535562" y="166857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1045" y="2263735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="" xmlns:a16="http://schemas.microsoft.com/office/drawing/2014/main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1045" y="2548327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5534655" y="2284485"/>
            <a:ext cx="18108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Щукина Татьяна Сергеевна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C348A606-ACF8-6089-0C2B-37D064DE94AB}"/>
              </a:ext>
            </a:extLst>
          </p:cNvPr>
          <p:cNvSpPr txBox="1"/>
          <p:nvPr/>
        </p:nvSpPr>
        <p:spPr>
          <a:xfrm>
            <a:off x="8156506" y="257506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otdel2019@bk.ru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="" xmlns:a16="http://schemas.microsoft.com/office/drawing/2014/main" id="{43CFB82D-B6E0-4602-D294-1E834D997346}"/>
              </a:ext>
            </a:extLst>
          </p:cNvPr>
          <p:cNvSpPr/>
          <p:nvPr/>
        </p:nvSpPr>
        <p:spPr>
          <a:xfrm>
            <a:off x="627016" y="1429319"/>
            <a:ext cx="4497842" cy="1685356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0616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Черепановского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Новосибирской области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="" xmlns:a16="http://schemas.microsoft.com/office/drawing/2014/main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22637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8307" y="2263735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="" xmlns:a16="http://schemas.microsoft.com/office/drawing/2014/main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307" y="2548327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1156814" y="2284485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633525, НСО, </a:t>
            </a:r>
            <a:r>
              <a:rPr lang="ru-RU" sz="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Черепановский</a:t>
            </a:r>
            <a:r>
              <a:rPr lang="ru-RU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район, г. Черепаново, 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ул. Партизанская, 12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493768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(38345) 21-368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493768" y="2565661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orgotd@nso.ru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ВАШЕГО МУНИЦИПАЛИТЕТА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43322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(НАИМЕНОВАНИЕ ОРГАНИЗАЦИИИ)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5534654" y="2580847"/>
            <a:ext cx="209572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Черепановского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Новосибирской области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=""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8307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=""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E506FE83-E43F-D5FE-C569-AAFD741095BB}"/>
              </a:ext>
            </a:extLst>
          </p:cNvPr>
          <p:cNvSpPr txBox="1"/>
          <p:nvPr/>
        </p:nvSpPr>
        <p:spPr>
          <a:xfrm>
            <a:off x="1156814" y="3953269"/>
            <a:ext cx="18108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адрес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…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279D6FDC-FDEE-BD4F-4A25-B7646B86629F}"/>
              </a:ext>
            </a:extLst>
          </p:cNvPr>
          <p:cNvSpPr txBox="1"/>
          <p:nvPr/>
        </p:nvSpPr>
        <p:spPr>
          <a:xfrm>
            <a:off x="3493768" y="424384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="" xmlns:a16="http://schemas.microsoft.com/office/drawing/2014/main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="" xmlns:a16="http://schemas.microsoft.com/office/drawing/2014/main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D1CF503-7447-E298-2516-E4BD72457399}"/>
              </a:ext>
            </a:extLst>
          </p:cNvPr>
          <p:cNvSpPr txBox="1"/>
          <p:nvPr/>
        </p:nvSpPr>
        <p:spPr>
          <a:xfrm>
            <a:off x="1156814" y="5632988"/>
            <a:ext cx="18108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адрес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7E94770E-689F-2C9E-757E-15C8471B1841}"/>
              </a:ext>
            </a:extLst>
          </p:cNvPr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…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B5340265-A72B-D72A-4088-C5E5C7971A51}"/>
              </a:ext>
            </a:extLst>
          </p:cNvPr>
          <p:cNvSpPr txBox="1"/>
          <p:nvPr/>
        </p:nvSpPr>
        <p:spPr>
          <a:xfrm>
            <a:off x="3493768" y="592356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7991045" y="2266106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(38345) 21-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x-none" sz="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0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Новосибирская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7CE88262-BAE3-F081-9C71-6007A2B8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74" y="224205"/>
            <a:ext cx="514459" cy="56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47" y="1543049"/>
            <a:ext cx="2340869" cy="2886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8"/>
          <a:stretch/>
        </p:blipFill>
        <p:spPr>
          <a:xfrm>
            <a:off x="167897" y="885929"/>
            <a:ext cx="7156828" cy="501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831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3" name="Скругленный прямоугольник 12">
            <a:hlinkClick r:id="rId8" action="ppaction://hlinksldjump"/>
            <a:extLst>
              <a:ext uri="{FF2B5EF4-FFF2-40B4-BE49-F238E27FC236}">
                <a16:creationId xmlns:a16="http://schemas.microsoft.com/office/drawing/2014/main" xmlns="" id="{4F8B28C6-1651-9980-1E5F-C6B458F2F1A1}"/>
              </a:ext>
            </a:extLst>
          </p:cNvPr>
          <p:cNvSpPr/>
          <p:nvPr/>
        </p:nvSpPr>
        <p:spPr>
          <a:xfrm>
            <a:off x="2925994" y="1632123"/>
            <a:ext cx="24712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жизнеобеспечению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hlinkClick r:id="rId9" action="ppaction://hlinksldjump"/>
            <a:extLst>
              <a:ext uri="{FF2B5EF4-FFF2-40B4-BE49-F238E27FC236}">
                <a16:creationId xmlns:a16="http://schemas.microsoft.com/office/drawing/2014/main" xmlns="" id="{D4234885-2CC9-FBA4-82F4-03F3F6FAF1A2}"/>
              </a:ext>
            </a:extLst>
          </p:cNvPr>
          <p:cNvSpPr/>
          <p:nvPr/>
        </p:nvSpPr>
        <p:spPr>
          <a:xfrm>
            <a:off x="5740261" y="1616421"/>
            <a:ext cx="86033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48F2C18-BA61-DB3F-DB4D-1EA65A153B41}"/>
              </a:ext>
            </a:extLst>
          </p:cNvPr>
          <p:cNvSpPr/>
          <p:nvPr/>
        </p:nvSpPr>
        <p:spPr>
          <a:xfrm>
            <a:off x="6738618" y="1616421"/>
            <a:ext cx="137098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МО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hlinkClick r:id="" action="ppaction://noaction"/>
            <a:extLst>
              <a:ext uri="{FF2B5EF4-FFF2-40B4-BE49-F238E27FC236}">
                <a16:creationId xmlns:a16="http://schemas.microsoft.com/office/drawing/2014/main" xmlns="" id="{29CB1A23-A8E5-A885-CE49-DE27A6210219}"/>
              </a:ext>
            </a:extLst>
          </p:cNvPr>
          <p:cNvSpPr/>
          <p:nvPr/>
        </p:nvSpPr>
        <p:spPr>
          <a:xfrm>
            <a:off x="8164310" y="1632123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hlinkClick r:id="" action="ppaction://noaction"/>
            <a:extLst>
              <a:ext uri="{FF2B5EF4-FFF2-40B4-BE49-F238E27FC236}">
                <a16:creationId xmlns:a16="http://schemas.microsoft.com/office/drawing/2014/main" xmlns="" id="{30167278-D764-DCFC-2F5E-16D4076AD1D6}"/>
              </a:ext>
            </a:extLst>
          </p:cNvPr>
          <p:cNvSpPr/>
          <p:nvPr/>
        </p:nvSpPr>
        <p:spPr>
          <a:xfrm>
            <a:off x="637279" y="2062085"/>
            <a:ext cx="241430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" action="ppaction://noaction"/>
            <a:extLst>
              <a:ext uri="{FF2B5EF4-FFF2-40B4-BE49-F238E27FC236}">
                <a16:creationId xmlns:a16="http://schemas.microsoft.com/office/drawing/2014/main" xmlns="" id="{C5F7063F-CAAD-7F9A-7DB5-AB1DA07FCC1E}"/>
              </a:ext>
            </a:extLst>
          </p:cNvPr>
          <p:cNvSpPr/>
          <p:nvPr/>
        </p:nvSpPr>
        <p:spPr>
          <a:xfrm>
            <a:off x="3484078" y="2062085"/>
            <a:ext cx="15949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hlinkClick r:id="" action="ppaction://noaction"/>
            <a:extLst>
              <a:ext uri="{FF2B5EF4-FFF2-40B4-BE49-F238E27FC236}">
                <a16:creationId xmlns:a16="http://schemas.microsoft.com/office/drawing/2014/main" xmlns="" id="{47CB25E6-C738-DA08-23FB-0FEDD7D0C73A}"/>
              </a:ext>
            </a:extLst>
          </p:cNvPr>
          <p:cNvSpPr/>
          <p:nvPr/>
        </p:nvSpPr>
        <p:spPr>
          <a:xfrm>
            <a:off x="5397215" y="2062085"/>
            <a:ext cx="98060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FA224B-9BC2-5081-3E3B-A8535B72A299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2598" y="4949415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ЧЕРЕПАНОВСКОГО РАЙОНА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671444" y="95829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Новосибирская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90313" y="95829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94" y="175268"/>
            <a:ext cx="514459" cy="56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CE42141F-7D98-843D-EDCA-082C3B2A782D}"/>
              </a:ext>
            </a:extLst>
          </p:cNvPr>
          <p:cNvSpPr/>
          <p:nvPr/>
        </p:nvSpPr>
        <p:spPr>
          <a:xfrm>
            <a:off x="805943" y="1376453"/>
            <a:ext cx="3975607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5546219" y="1326789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02110037-3A58-CDB8-8B41-6D6ADB92766C}"/>
              </a:ext>
            </a:extLst>
          </p:cNvPr>
          <p:cNvSpPr/>
          <p:nvPr/>
        </p:nvSpPr>
        <p:spPr>
          <a:xfrm>
            <a:off x="813711" y="3712040"/>
            <a:ext cx="3867150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2F86149C-6AAD-8DFE-9767-9DE085BAF799}"/>
              </a:ext>
            </a:extLst>
          </p:cNvPr>
          <p:cNvSpPr/>
          <p:nvPr/>
        </p:nvSpPr>
        <p:spPr>
          <a:xfrm>
            <a:off x="5586829" y="3708144"/>
            <a:ext cx="3910671" cy="2031350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EEE53E6-9FE9-C585-387D-DE93FBD4D4A8}"/>
              </a:ext>
            </a:extLst>
          </p:cNvPr>
          <p:cNvSpPr txBox="1"/>
          <p:nvPr/>
        </p:nvSpPr>
        <p:spPr>
          <a:xfrm>
            <a:off x="945839" y="1880736"/>
            <a:ext cx="360289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РАЙОНА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Федеральная </a:t>
            </a:r>
            <a:r>
              <a:rPr lang="ru-RU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трасса 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Новосибирск-Барнаул,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железнодорожный и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64C09F4-F102-F31C-7FF3-D3B5C78C77BF}"/>
              </a:ext>
            </a:extLst>
          </p:cNvPr>
          <p:cNvSpPr txBox="1"/>
          <p:nvPr/>
        </p:nvSpPr>
        <p:spPr>
          <a:xfrm>
            <a:off x="1151052" y="4215664"/>
            <a:ext cx="300016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ВХОЖДЕНИЕ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ЧЕРЕПАНОВСКОГО РАЙОНА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НОВОСИБИРСКУЮ АГЛОМЕРАЦИЮ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970BDB9-6572-B7E0-9276-A5A584F6DB98}"/>
              </a:ext>
            </a:extLst>
          </p:cNvPr>
          <p:cNvSpPr txBox="1"/>
          <p:nvPr/>
        </p:nvSpPr>
        <p:spPr>
          <a:xfrm>
            <a:off x="5791528" y="1827266"/>
            <a:ext cx="340909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АДМИНИСТРАТИВНОМУ ЦЕНТРУ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 км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85F3027-8E92-FCDF-0FB4-B90608BF66B3}"/>
              </a:ext>
            </a:extLst>
          </p:cNvPr>
          <p:cNvSpPr txBox="1"/>
          <p:nvPr/>
        </p:nvSpPr>
        <p:spPr>
          <a:xfrm>
            <a:off x="5833825" y="4194138"/>
            <a:ext cx="34090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xmlns="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85957" y="1401546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90540" y="3665677"/>
            <a:ext cx="361736" cy="361736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xmlns="" id="{5DC5C6A3-2CCA-4FE9-A47B-9DE0EEE63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05053" y="3791940"/>
            <a:ext cx="339434" cy="339434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xmlns="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019752" y="137920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xmlns="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ЧЕРЕПАНОВСКОГО РАЙОНА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xmlns="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Черепановского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3E0C760-153D-86CB-4F6E-EB7A99B9E374}"/>
              </a:ext>
            </a:extLst>
          </p:cNvPr>
          <p:cNvSpPr/>
          <p:nvPr/>
        </p:nvSpPr>
        <p:spPr>
          <a:xfrm>
            <a:off x="554460" y="4154225"/>
            <a:ext cx="2386641" cy="1486791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48,4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C1A494-C31C-4490-24D4-612143D1D8DD}"/>
              </a:ext>
            </a:extLst>
          </p:cNvPr>
          <p:cNvSpPr txBox="1"/>
          <p:nvPr/>
        </p:nvSpPr>
        <p:spPr>
          <a:xfrm>
            <a:off x="1295036" y="1609567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E6BDDD-6D8F-8017-99BE-9D45AAA1328E}"/>
              </a:ext>
            </a:extLst>
          </p:cNvPr>
          <p:cNvSpPr txBox="1"/>
          <p:nvPr/>
        </p:nvSpPr>
        <p:spPr>
          <a:xfrm>
            <a:off x="752475" y="1864280"/>
            <a:ext cx="210466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</a:t>
            </a:r>
            <a:r>
              <a:rPr lang="ru-RU" sz="11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Черепановского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района, 2025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xmlns="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19,7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56ADA9-D124-7FB2-5ADB-A4BD1C324852}"/>
              </a:ext>
            </a:extLst>
          </p:cNvPr>
          <p:cNvSpPr txBox="1"/>
          <p:nvPr/>
        </p:nvSpPr>
        <p:spPr>
          <a:xfrm>
            <a:off x="3826371" y="16095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4659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г.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Черепаново,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xmlns="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35A42D-3D27-DFA6-AB8B-DEE9DE40A08C}"/>
              </a:ext>
            </a:extLst>
          </p:cNvPr>
          <p:cNvSpPr txBox="1"/>
          <p:nvPr/>
        </p:nvSpPr>
        <p:spPr>
          <a:xfrm>
            <a:off x="826896" y="2579592"/>
            <a:ext cx="8070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2912,86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A5A4D3C-E096-2C1F-BAEE-7A9DAFDEF1AE}"/>
              </a:ext>
            </a:extLst>
          </p:cNvPr>
          <p:cNvSpPr txBox="1"/>
          <p:nvPr/>
        </p:nvSpPr>
        <p:spPr>
          <a:xfrm>
            <a:off x="1497971" y="2619838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ГО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28,7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5C67D58-65B0-BABF-EC03-A08117CDCF5F}"/>
              </a:ext>
            </a:extLst>
          </p:cNvPr>
          <p:cNvSpPr txBox="1"/>
          <p:nvPr/>
        </p:nvSpPr>
        <p:spPr>
          <a:xfrm>
            <a:off x="3826371" y="2633150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90480E-3893-F81C-B22E-393C852242FA}"/>
              </a:ext>
            </a:extLst>
          </p:cNvPr>
          <p:cNvSpPr txBox="1"/>
          <p:nvPr/>
        </p:nvSpPr>
        <p:spPr>
          <a:xfrm>
            <a:off x="3358232" y="2863822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населённых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xmlns="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F7716E0-33E1-47CC-F22F-F3F1AB99120C}"/>
              </a:ext>
            </a:extLst>
          </p:cNvPr>
          <p:cNvSpPr txBox="1"/>
          <p:nvPr/>
        </p:nvSpPr>
        <p:spPr>
          <a:xfrm>
            <a:off x="823207" y="4290397"/>
            <a:ext cx="1143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DB2A8B5-932C-6F5C-9F50-499F12240835}"/>
              </a:ext>
            </a:extLst>
          </p:cNvPr>
          <p:cNvSpPr txBox="1"/>
          <p:nvPr/>
        </p:nvSpPr>
        <p:spPr>
          <a:xfrm>
            <a:off x="668510" y="5077790"/>
            <a:ext cx="2188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 ➝ Черепаново ➝ Барнаул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334DEC60-4596-7546-82CF-16EB7993E4E7}"/>
              </a:ext>
            </a:extLst>
          </p:cNvPr>
          <p:cNvSpPr/>
          <p:nvPr/>
        </p:nvSpPr>
        <p:spPr>
          <a:xfrm>
            <a:off x="3158351" y="4148676"/>
            <a:ext cx="2438919" cy="1443072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96E86D3-C60C-F8B4-9BCE-E384B0CF5CF1}"/>
              </a:ext>
            </a:extLst>
          </p:cNvPr>
          <p:cNvSpPr txBox="1"/>
          <p:nvPr/>
        </p:nvSpPr>
        <p:spPr>
          <a:xfrm>
            <a:off x="3364839" y="4290396"/>
            <a:ext cx="18422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endParaRPr lang="ru-RU" sz="12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BAD4BC-722C-8F18-6F6A-EE9A29BE3239}"/>
              </a:ext>
            </a:extLst>
          </p:cNvPr>
          <p:cNvSpPr txBox="1"/>
          <p:nvPr/>
        </p:nvSpPr>
        <p:spPr>
          <a:xfrm>
            <a:off x="3358231" y="4636939"/>
            <a:ext cx="22110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Новосибирск-Барнаул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03E8347-34B6-89F2-E98E-7F490ADEFA8C}"/>
              </a:ext>
            </a:extLst>
          </p:cNvPr>
          <p:cNvSpPr txBox="1"/>
          <p:nvPr/>
        </p:nvSpPr>
        <p:spPr>
          <a:xfrm>
            <a:off x="815948" y="4673773"/>
            <a:ext cx="17578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Р-256 «Чуйский тракт» </a:t>
            </a: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CC153910-9A00-1ED6-0150-93643BD15075}"/>
              </a:ext>
            </a:extLst>
          </p:cNvPr>
          <p:cNvSpPr/>
          <p:nvPr/>
        </p:nvSpPr>
        <p:spPr>
          <a:xfrm>
            <a:off x="6534150" y="5791200"/>
            <a:ext cx="2771775" cy="828853"/>
          </a:xfrm>
          <a:prstGeom prst="roundRect">
            <a:avLst>
              <a:gd name="adj" fmla="val 30066"/>
            </a:avLst>
          </a:prstGeom>
          <a:solidFill>
            <a:schemeClr val="bg1"/>
          </a:solidFill>
          <a:ln w="12700"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9B8D4F8-974D-916F-EA33-6B76CEC24AD0}"/>
              </a:ext>
            </a:extLst>
          </p:cNvPr>
          <p:cNvSpPr txBox="1"/>
          <p:nvPr/>
        </p:nvSpPr>
        <p:spPr>
          <a:xfrm>
            <a:off x="6806011" y="5945868"/>
            <a:ext cx="17399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</a:t>
            </a:r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E6D39AA-06D3-45BE-1A99-B17FAC3D08F1}"/>
              </a:ext>
            </a:extLst>
          </p:cNvPr>
          <p:cNvSpPr txBox="1"/>
          <p:nvPr/>
        </p:nvSpPr>
        <p:spPr>
          <a:xfrm>
            <a:off x="6806012" y="6283828"/>
            <a:ext cx="177767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твёрдым покрытием (</a:t>
            </a:r>
            <a:r>
              <a:rPr lang="en-US" sz="12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12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2E24003-3C15-6C85-2453-9738E74A9B48}"/>
              </a:ext>
            </a:extLst>
          </p:cNvPr>
          <p:cNvSpPr txBox="1"/>
          <p:nvPr/>
        </p:nvSpPr>
        <p:spPr>
          <a:xfrm>
            <a:off x="8678935" y="6283828"/>
            <a:ext cx="43493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68,5</a:t>
            </a:r>
            <a:endParaRPr lang="ru-RU" sz="12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xmlns="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829ED-5AD9-E391-3DCA-96E4C7799FF6}"/>
              </a:ext>
            </a:extLst>
          </p:cNvPr>
          <p:cNvSpPr txBox="1"/>
          <p:nvPr/>
        </p:nvSpPr>
        <p:spPr>
          <a:xfrm>
            <a:off x="627016" y="550177"/>
            <a:ext cx="68763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ЧЕРЕПАНОВСКОГО РАЙОНА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87EC816E-E458-34AF-82E9-E325D2EA6F15}"/>
              </a:ext>
            </a:extLst>
          </p:cNvPr>
          <p:cNvSpPr txBox="1"/>
          <p:nvPr/>
        </p:nvSpPr>
        <p:spPr>
          <a:xfrm>
            <a:off x="3338384" y="5056122"/>
            <a:ext cx="18951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Черепаново ➝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97" y="481341"/>
            <a:ext cx="4012101" cy="519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A681B2E-CC94-3AAF-E060-F2F2C175E23F}"/>
              </a:ext>
            </a:extLst>
          </p:cNvPr>
          <p:cNvSpPr/>
          <p:nvPr/>
        </p:nvSpPr>
        <p:spPr>
          <a:xfrm>
            <a:off x="627017" y="1401547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xmlns="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145046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xmlns="" id="{859BFF25-7647-679E-CF0A-EDBC0E40A471}"/>
              </a:ext>
            </a:extLst>
          </p:cNvPr>
          <p:cNvGrpSpPr/>
          <p:nvPr/>
        </p:nvGrpSpPr>
        <p:grpSpPr>
          <a:xfrm>
            <a:off x="2364760" y="2422510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xmlns="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xmlns="" id="{4495E117-48D2-15E2-0BCE-6E44870B1947}"/>
                </a:ext>
              </a:extLst>
            </p:cNvPr>
            <p:cNvSpPr/>
            <p:nvPr/>
          </p:nvSpPr>
          <p:spPr>
            <a:xfrm>
              <a:off x="2730643" y="2665984"/>
              <a:ext cx="2008897" cy="1977581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xmlns="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xmlns="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xmlns="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xmlns="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xmlns="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xmlns="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xmlns="" id="{7DACA747-66C6-0E65-B5FA-C504D9C6D2C4}"/>
              </a:ext>
            </a:extLst>
          </p:cNvPr>
          <p:cNvSpPr/>
          <p:nvPr/>
        </p:nvSpPr>
        <p:spPr>
          <a:xfrm>
            <a:off x="3193411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xmlns="" id="{1F8EAFBB-518D-C75C-F633-1B12885366D0}"/>
              </a:ext>
            </a:extLst>
          </p:cNvPr>
          <p:cNvSpPr/>
          <p:nvPr/>
        </p:nvSpPr>
        <p:spPr>
          <a:xfrm>
            <a:off x="3991617" y="212844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xmlns="" id="{0B4880A1-91DC-D0F0-A77C-E94DED46A2DE}"/>
              </a:ext>
            </a:extLst>
          </p:cNvPr>
          <p:cNvSpPr/>
          <p:nvPr/>
        </p:nvSpPr>
        <p:spPr>
          <a:xfrm>
            <a:off x="3602827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xmlns="" id="{BD49888C-EE87-0AA1-DB51-FCB7AE18C6FB}"/>
              </a:ext>
            </a:extLst>
          </p:cNvPr>
          <p:cNvSpPr/>
          <p:nvPr/>
        </p:nvSpPr>
        <p:spPr>
          <a:xfrm>
            <a:off x="5269143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xmlns="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9,2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полному кругу организация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xmlns="" id="{A3F711DB-496E-5AE9-8DA3-52FB6C8C4FC4}"/>
              </a:ext>
            </a:extLst>
          </p:cNvPr>
          <p:cNvSpPr/>
          <p:nvPr/>
        </p:nvSpPr>
        <p:spPr>
          <a:xfrm>
            <a:off x="4862489" y="5050939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:a16="http://schemas.microsoft.com/office/drawing/2014/main" xmlns="" id="{8F9B137A-9F0C-3053-26F4-F1A1A4D82D6D}"/>
              </a:ext>
            </a:extLst>
          </p:cNvPr>
          <p:cNvSpPr/>
          <p:nvPr/>
        </p:nvSpPr>
        <p:spPr>
          <a:xfrm>
            <a:off x="5660695" y="5035939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38DA25-0A83-5C61-BB97-CE89B7FE3C55}"/>
              </a:ext>
            </a:extLst>
          </p:cNvPr>
          <p:cNvSpPr/>
          <p:nvPr/>
        </p:nvSpPr>
        <p:spPr>
          <a:xfrm>
            <a:off x="5260067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B8B9FEF-8A61-E7B5-E26D-6064E35C71F8}"/>
              </a:ext>
            </a:extLst>
          </p:cNvPr>
          <p:cNvSpPr txBox="1"/>
          <p:nvPr/>
        </p:nvSpPr>
        <p:spPr>
          <a:xfrm>
            <a:off x="1589193" y="4583313"/>
            <a:ext cx="9882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товарооборота</a:t>
            </a: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5BF57916-37D0-2A89-BEDE-6529985937EC}"/>
              </a:ext>
            </a:extLst>
          </p:cNvPr>
          <p:cNvSpPr/>
          <p:nvPr/>
        </p:nvSpPr>
        <p:spPr>
          <a:xfrm>
            <a:off x="1589193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xmlns="" id="{804C102D-E058-03DA-846F-7B2632D8057C}"/>
              </a:ext>
            </a:extLst>
          </p:cNvPr>
          <p:cNvSpPr/>
          <p:nvPr/>
        </p:nvSpPr>
        <p:spPr>
          <a:xfrm>
            <a:off x="2387399" y="503277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xmlns="" id="{AF6DE8AE-5C46-A9ED-FE44-79540CCD291B}"/>
              </a:ext>
            </a:extLst>
          </p:cNvPr>
          <p:cNvSpPr/>
          <p:nvPr/>
        </p:nvSpPr>
        <p:spPr>
          <a:xfrm>
            <a:off x="1986771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CD500BF9-38C1-5529-5619-ECFDF6A02DFC}"/>
              </a:ext>
            </a:extLst>
          </p:cNvPr>
          <p:cNvSpPr txBox="1"/>
          <p:nvPr/>
        </p:nvSpPr>
        <p:spPr>
          <a:xfrm>
            <a:off x="1085529" y="3015810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xmlns="" id="{049D898B-5B50-DE58-0CB5-29E839E77CE1}"/>
              </a:ext>
            </a:extLst>
          </p:cNvPr>
          <p:cNvSpPr/>
          <p:nvPr/>
        </p:nvSpPr>
        <p:spPr>
          <a:xfrm>
            <a:off x="1085529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16 706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xmlns="" id="{D8C75DED-E032-F06C-4A1B-C15F2E0A1892}"/>
              </a:ext>
            </a:extLst>
          </p:cNvPr>
          <p:cNvSpPr/>
          <p:nvPr/>
        </p:nvSpPr>
        <p:spPr>
          <a:xfrm>
            <a:off x="1883735" y="333677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18 614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2947D3A7-F3F2-F042-E041-2359906A0400}"/>
              </a:ext>
            </a:extLst>
          </p:cNvPr>
          <p:cNvSpPr/>
          <p:nvPr/>
        </p:nvSpPr>
        <p:spPr>
          <a:xfrm>
            <a:off x="1483107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17 504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BD9E40EF-B3BB-3EB9-AF5B-3B81E652F392}"/>
              </a:ext>
            </a:extLst>
          </p:cNvPr>
          <p:cNvSpPr txBox="1"/>
          <p:nvPr/>
        </p:nvSpPr>
        <p:spPr>
          <a:xfrm>
            <a:off x="3231937" y="5140939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xmlns="" id="{4676CABC-9A49-F2C2-A9BC-C53B134296DE}"/>
              </a:ext>
            </a:extLst>
          </p:cNvPr>
          <p:cNvSpPr/>
          <p:nvPr/>
        </p:nvSpPr>
        <p:spPr>
          <a:xfrm>
            <a:off x="3234117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41163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xmlns="" id="{D3AFCDB7-7B2D-FB95-3CC4-26FA72959204}"/>
              </a:ext>
            </a:extLst>
          </p:cNvPr>
          <p:cNvSpPr/>
          <p:nvPr/>
        </p:nvSpPr>
        <p:spPr>
          <a:xfrm>
            <a:off x="4030143" y="547328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54 703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xmlns="" id="{0DA18218-A189-5B34-A992-A1C2F6968601}"/>
              </a:ext>
            </a:extLst>
          </p:cNvPr>
          <p:cNvSpPr/>
          <p:nvPr/>
        </p:nvSpPr>
        <p:spPr>
          <a:xfrm>
            <a:off x="3629515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45 279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xmlns="" id="{80C5CFFC-7012-7F1B-F30E-BDA9A7D11940}"/>
              </a:ext>
            </a:extLst>
          </p:cNvPr>
          <p:cNvSpPr/>
          <p:nvPr/>
        </p:nvSpPr>
        <p:spPr>
          <a:xfrm rot="1800000">
            <a:off x="3183796" y="3156950"/>
            <a:ext cx="1147796" cy="123234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xmlns="" id="{BFE3E32D-4E32-EF8D-83DB-B70C7B2C852E}"/>
              </a:ext>
            </a:extLst>
          </p:cNvPr>
          <p:cNvSpPr/>
          <p:nvPr/>
        </p:nvSpPr>
        <p:spPr>
          <a:xfrm rot="1800000">
            <a:off x="2750083" y="2964981"/>
            <a:ext cx="1699485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xmlns="" id="{3AA1733C-B95A-633A-E4C1-06FA94F51A7E}"/>
              </a:ext>
            </a:extLst>
          </p:cNvPr>
          <p:cNvSpPr/>
          <p:nvPr/>
        </p:nvSpPr>
        <p:spPr>
          <a:xfrm rot="1800000">
            <a:off x="2627030" y="2666916"/>
            <a:ext cx="2144791" cy="184728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:a16="http://schemas.microsoft.com/office/drawing/2014/main" xmlns="" id="{9718F2DE-BC8A-C832-1B40-9991CFFF11B0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Черепановского района Новосибирской области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4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4EAC095F-9D74-7D49-4901-E85F2AE217CA}"/>
              </a:ext>
            </a:extLst>
          </p:cNvPr>
          <p:cNvSpPr/>
          <p:nvPr/>
        </p:nvSpPr>
        <p:spPr>
          <a:xfrm>
            <a:off x="7823310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ru-RU" sz="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4C7367CC-2C8F-E4DC-E8B8-3D16B5436723}"/>
              </a:ext>
            </a:extLst>
          </p:cNvPr>
          <p:cNvSpPr/>
          <p:nvPr/>
        </p:nvSpPr>
        <p:spPr>
          <a:xfrm>
            <a:off x="5296223" y="1847741"/>
            <a:ext cx="4491371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9CA13AC4-7435-DEEE-4605-E265104DD5A0}"/>
              </a:ext>
            </a:extLst>
          </p:cNvPr>
          <p:cNvSpPr/>
          <p:nvPr/>
        </p:nvSpPr>
        <p:spPr>
          <a:xfrm>
            <a:off x="5296225" y="1400274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5117FCB-FB0D-ACDC-38CA-B0524F5A8C72}"/>
              </a:ext>
            </a:extLst>
          </p:cNvPr>
          <p:cNvSpPr/>
          <p:nvPr/>
        </p:nvSpPr>
        <p:spPr>
          <a:xfrm>
            <a:off x="627015" y="1400274"/>
            <a:ext cx="4497839" cy="237600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526436"/>
              </p:ext>
            </p:extLst>
          </p:nvPr>
        </p:nvGraphicFramePr>
        <p:xfrm>
          <a:off x="870856" y="4578382"/>
          <a:ext cx="4033675" cy="1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5022CB5-E7E2-AA50-A10D-C4C65B8B942C}"/>
              </a:ext>
            </a:extLst>
          </p:cNvPr>
          <p:cNvSpPr txBox="1"/>
          <p:nvPr/>
        </p:nvSpPr>
        <p:spPr>
          <a:xfrm>
            <a:off x="4241277" y="2034900"/>
            <a:ext cx="7593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</a:t>
            </a:r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*%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172FE0D-553A-FE0F-3A47-C64F9D09AA29}"/>
              </a:ext>
            </a:extLst>
          </p:cNvPr>
          <p:cNvCxnSpPr>
            <a:cxnSpLocks/>
          </p:cNvCxnSpPr>
          <p:nvPr/>
        </p:nvCxnSpPr>
        <p:spPr>
          <a:xfrm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EFDBC0B8-5E11-F341-0ED5-65974A167108}"/>
              </a:ext>
            </a:extLst>
          </p:cNvPr>
          <p:cNvSpPr/>
          <p:nvPr/>
        </p:nvSpPr>
        <p:spPr>
          <a:xfrm>
            <a:off x="4241277" y="2335665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116,2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BC90595E-27D2-4878-4C3C-D23C5E914F17}"/>
              </a:ext>
            </a:extLst>
          </p:cNvPr>
          <p:cNvSpPr/>
          <p:nvPr/>
        </p:nvSpPr>
        <p:spPr>
          <a:xfrm>
            <a:off x="4241277" y="2790600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116,0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F366D0DC-2F2F-1395-6E58-4CEE70D8CCE3}"/>
              </a:ext>
            </a:extLst>
          </p:cNvPr>
          <p:cNvSpPr/>
          <p:nvPr/>
        </p:nvSpPr>
        <p:spPr>
          <a:xfrm>
            <a:off x="4241277" y="3245535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112,5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xmlns="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01068"/>
              </p:ext>
            </p:extLst>
          </p:nvPr>
        </p:nvGraphicFramePr>
        <p:xfrm>
          <a:off x="5289756" y="1410067"/>
          <a:ext cx="4497840" cy="236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33">
                  <a:extLst>
                    <a:ext uri="{9D8B030D-6E8A-4147-A177-3AD203B41FA5}">
                      <a16:colId xmlns:a16="http://schemas.microsoft.com/office/drawing/2014/main" xmlns="" val="3318199641"/>
                    </a:ext>
                  </a:extLst>
                </a:gridCol>
                <a:gridCol w="498487">
                  <a:extLst>
                    <a:ext uri="{9D8B030D-6E8A-4147-A177-3AD203B41FA5}">
                      <a16:colId xmlns:a16="http://schemas.microsoft.com/office/drawing/2014/main" xmlns="" val="1343176932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xmlns="" val="2111604541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xmlns="" val="2298273598"/>
                    </a:ext>
                  </a:extLst>
                </a:gridCol>
              </a:tblGrid>
              <a:tr h="512317"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8852991"/>
                  </a:ext>
                </a:extLst>
              </a:tr>
              <a:tr h="617963">
                <a:tc rowSpan="2"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одного работающего         по полному кругу предприятий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703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506270"/>
                  </a:ext>
                </a:extLst>
              </a:tr>
              <a:tr h="61796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235586"/>
                  </a:ext>
                </a:extLst>
              </a:tr>
              <a:tr h="617963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</a:t>
                      </a:r>
                      <a:r>
                        <a:rPr lang="x-none" sz="7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Новосибирской</a:t>
                      </a: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7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266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76 866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79490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02ED880-7F9C-7522-6A34-8939D1C06451}"/>
              </a:ext>
            </a:extLst>
          </p:cNvPr>
          <p:cNvSpPr txBox="1"/>
          <p:nvPr/>
        </p:nvSpPr>
        <p:spPr>
          <a:xfrm>
            <a:off x="5316390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указан в процентах к предыдущему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DE570A78-46A9-3F07-36FA-94EF1D510C3A}"/>
              </a:ext>
            </a:extLst>
          </p:cNvPr>
          <p:cNvSpPr/>
          <p:nvPr/>
        </p:nvSpPr>
        <p:spPr>
          <a:xfrm>
            <a:off x="5495581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2,8%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xmlns="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</a:t>
            </a:r>
            <a:r>
              <a:rPr lang="ru-RU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01.01.2025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 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01.01.2025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 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01.01.2025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921714"/>
              </p:ext>
            </p:extLst>
          </p:nvPr>
        </p:nvGraphicFramePr>
        <p:xfrm>
          <a:off x="836567" y="2046834"/>
          <a:ext cx="3306015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38823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xmlns="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70188" y="2787234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xmlns="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30878" y="2748060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xmlns="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890206" y="5318246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xmlns="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6599" y="5764069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xmlns="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56599" y="5318246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континентальный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-19℃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июле + 19℃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xmlns="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xmlns="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30F9616-4CA9-8FB9-426A-440D5B09B098}"/>
              </a:ext>
            </a:extLst>
          </p:cNvPr>
          <p:cNvSpPr txBox="1"/>
          <p:nvPr/>
        </p:nvSpPr>
        <p:spPr>
          <a:xfrm>
            <a:off x="822443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запас 4,3 млн. м3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1B2EC90-8DAE-0957-5D26-BE6AB5E7E7C7}"/>
              </a:ext>
            </a:extLst>
          </p:cNvPr>
          <p:cNvSpPr txBox="1"/>
          <p:nvPr/>
        </p:nvSpPr>
        <p:spPr>
          <a:xfrm>
            <a:off x="1187392" y="5339692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хвойные породы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 млн. м3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782E053-2F93-9792-F207-53B43CF12C51}"/>
              </a:ext>
            </a:extLst>
          </p:cNvPr>
          <p:cNvSpPr txBox="1"/>
          <p:nvPr/>
        </p:nvSpPr>
        <p:spPr>
          <a:xfrm>
            <a:off x="1187392" y="5816180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спелые породы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 млн. м3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BFF0E25-DFAE-46E7-0CAB-F8151F107F4C}"/>
              </a:ext>
            </a:extLst>
          </p:cNvPr>
          <p:cNvSpPr txBox="1"/>
          <p:nvPr/>
        </p:nvSpPr>
        <p:spPr>
          <a:xfrm>
            <a:off x="3320999" y="5339692"/>
            <a:ext cx="15319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DE3B28B-9C2A-C4FD-BC1D-17B55EA166BC}"/>
              </a:ext>
            </a:extLst>
          </p:cNvPr>
          <p:cNvSpPr txBox="1"/>
          <p:nvPr/>
        </p:nvSpPr>
        <p:spPr>
          <a:xfrm>
            <a:off x="3320999" y="5568097"/>
            <a:ext cx="177590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преобладают дерново-слабоподзолистые песчаные и супесчаные почвы                           </a:t>
            </a:r>
            <a:r>
              <a:rPr lang="ru-RU" sz="6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подходят для лесопосадки и выращивания картофеля</a:t>
            </a: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 распространены  торфяно-болотные почвы </a:t>
            </a:r>
            <a:r>
              <a:rPr lang="ru-RU" sz="6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подходят для ведения  лесных хозяйств</a:t>
            </a:r>
            <a:endParaRPr lang="en-US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7ED753C6-79DF-D592-0C83-B15E5284834C}"/>
              </a:ext>
            </a:extLst>
          </p:cNvPr>
          <p:cNvSpPr txBox="1"/>
          <p:nvPr/>
        </p:nvSpPr>
        <p:spPr>
          <a:xfrm>
            <a:off x="5495521" y="2428126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м3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ED43C5D-0262-F43E-BACE-84B5F5D53598}"/>
              </a:ext>
            </a:extLst>
          </p:cNvPr>
          <p:cNvSpPr txBox="1"/>
          <p:nvPr/>
        </p:nvSpPr>
        <p:spPr>
          <a:xfrm>
            <a:off x="5860469" y="2758783"/>
            <a:ext cx="15176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запасов строительных песков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7350817-E0E1-F8FA-9710-5BB6612E517F}"/>
              </a:ext>
            </a:extLst>
          </p:cNvPr>
          <p:cNvSpPr txBox="1"/>
          <p:nvPr/>
        </p:nvSpPr>
        <p:spPr>
          <a:xfrm>
            <a:off x="7999932" y="2758783"/>
            <a:ext cx="18189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формовочных песков и торфа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293,6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166,2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2D72C5B-E6A0-1041-A71A-27D5324B5B6E}"/>
              </a:ext>
            </a:extLst>
          </p:cNvPr>
          <p:cNvSpPr txBox="1"/>
          <p:nvPr/>
        </p:nvSpPr>
        <p:spPr>
          <a:xfrm>
            <a:off x="5878006" y="3114667"/>
            <a:ext cx="180138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пески используются в строительстве</a:t>
            </a:r>
            <a:endParaRPr lang="en-US" sz="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F200D8A-4754-0B34-A609-EBD815F68BCD}"/>
              </a:ext>
            </a:extLst>
          </p:cNvPr>
          <p:cNvSpPr txBox="1"/>
          <p:nvPr/>
        </p:nvSpPr>
        <p:spPr>
          <a:xfrm>
            <a:off x="8017469" y="3114667"/>
            <a:ext cx="180138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торф используются в качестве удобрения, топлива и сырья</a:t>
            </a:r>
            <a:endParaRPr lang="en-US" sz="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xmlns="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94ACB4A-9A05-F909-1488-4F131CC71B1A}"/>
              </a:ext>
            </a:extLst>
          </p:cNvPr>
          <p:cNvSpPr txBox="1"/>
          <p:nvPr/>
        </p:nvSpPr>
        <p:spPr>
          <a:xfrm>
            <a:off x="1187392" y="3211971"/>
            <a:ext cx="16325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одовое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осадков 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455 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мм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3617829-9ABE-B8DA-2750-51342286CCBC}"/>
              </a:ext>
            </a:extLst>
          </p:cNvPr>
          <p:cNvSpPr txBox="1"/>
          <p:nvPr/>
        </p:nvSpPr>
        <p:spPr>
          <a:xfrm>
            <a:off x="640991" y="6539968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BC46FF49-74DA-9C59-D684-B1B12D37A8F7}"/>
              </a:ext>
            </a:extLst>
          </p:cNvPr>
          <p:cNvSpPr txBox="1"/>
          <p:nvPr/>
        </p:nvSpPr>
        <p:spPr>
          <a:xfrm>
            <a:off x="7798492" y="5518079"/>
            <a:ext cx="1989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етские школы искусств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171306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оциально-культурный центр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BFEBFB40-7B6B-80BC-E2A0-D704509DB297}"/>
              </a:ext>
            </a:extLst>
          </p:cNvPr>
          <p:cNvSpPr/>
          <p:nvPr/>
        </p:nvSpPr>
        <p:spPr>
          <a:xfrm>
            <a:off x="627016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xmlns="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1699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12926F69-40C7-3974-087F-9781F99C6E13}"/>
              </a:ext>
            </a:extLst>
          </p:cNvPr>
          <p:cNvSpPr txBox="1"/>
          <p:nvPr/>
        </p:nvSpPr>
        <p:spPr>
          <a:xfrm>
            <a:off x="826896" y="5518079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B225F85E-9845-220A-B6E0-8F517F2F3582}"/>
              </a:ext>
            </a:extLst>
          </p:cNvPr>
          <p:cNvSpPr txBox="1"/>
          <p:nvPr/>
        </p:nvSpPr>
        <p:spPr>
          <a:xfrm>
            <a:off x="826896" y="5863510"/>
            <a:ext cx="733991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3240BB4F-916F-9A16-B053-540E8BA0C6C3}"/>
              </a:ext>
            </a:extLst>
          </p:cNvPr>
          <p:cNvSpPr txBox="1"/>
          <p:nvPr/>
        </p:nvSpPr>
        <p:spPr>
          <a:xfrm>
            <a:off x="1828506" y="5515935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690BC0E0-A47B-7C34-B2FA-E073E5D93F69}"/>
              </a:ext>
            </a:extLst>
          </p:cNvPr>
          <p:cNvSpPr txBox="1"/>
          <p:nvPr/>
        </p:nvSpPr>
        <p:spPr>
          <a:xfrm>
            <a:off x="826896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8B3D4C90-9F8B-ADB3-6F43-32DD9FCCC0A1}"/>
              </a:ext>
            </a:extLst>
          </p:cNvPr>
          <p:cNvSpPr txBox="1"/>
          <p:nvPr/>
        </p:nvSpPr>
        <p:spPr>
          <a:xfrm>
            <a:off x="826896" y="5116052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8289096E-232E-07AD-8087-A4968491C029}"/>
              </a:ext>
            </a:extLst>
          </p:cNvPr>
          <p:cNvSpPr txBox="1"/>
          <p:nvPr/>
        </p:nvSpPr>
        <p:spPr>
          <a:xfrm>
            <a:off x="1828506" y="476847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749 </a:t>
            </a: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5604 </a:t>
            </a: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1932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015033BA-BEB5-3488-3407-C2E590FFA5D9}"/>
              </a:ext>
            </a:extLst>
          </p:cNvPr>
          <p:cNvSpPr/>
          <p:nvPr/>
        </p:nvSpPr>
        <p:spPr>
          <a:xfrm>
            <a:off x="3011306" y="2249463"/>
            <a:ext cx="2196000" cy="4078610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333EE292-1A91-AA33-C08E-2950E0E02A61}"/>
              </a:ext>
            </a:extLst>
          </p:cNvPr>
          <p:cNvSpPr txBox="1"/>
          <p:nvPr/>
        </p:nvSpPr>
        <p:spPr>
          <a:xfrm>
            <a:off x="3154474" y="3974314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учреждений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xmlns="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xmlns="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B38CFC4B-4571-DF22-142C-09FDD201865C}"/>
              </a:ext>
            </a:extLst>
          </p:cNvPr>
          <p:cNvSpPr txBox="1"/>
          <p:nvPr/>
        </p:nvSpPr>
        <p:spPr>
          <a:xfrm>
            <a:off x="5385886" y="311878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40BFAEC2-21A1-E0CF-DC35-664D8408F090}"/>
              </a:ext>
            </a:extLst>
          </p:cNvPr>
          <p:cNvSpPr txBox="1"/>
          <p:nvPr/>
        </p:nvSpPr>
        <p:spPr>
          <a:xfrm>
            <a:off x="5372262" y="3985599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E9931E13-1699-746E-1C30-75E37FBCB28F}"/>
              </a:ext>
            </a:extLst>
          </p:cNvPr>
          <p:cNvSpPr txBox="1"/>
          <p:nvPr/>
        </p:nvSpPr>
        <p:spPr>
          <a:xfrm>
            <a:off x="5385885" y="4782627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520B3D92-6F17-A05B-FBFB-F0B0317F5D40}"/>
              </a:ext>
            </a:extLst>
          </p:cNvPr>
          <p:cNvSpPr txBox="1"/>
          <p:nvPr/>
        </p:nvSpPr>
        <p:spPr>
          <a:xfrm>
            <a:off x="627015" y="6348324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1D43FCF-407D-2AD7-EC25-AC6EB4BF6BF0}"/>
              </a:ext>
            </a:extLst>
          </p:cNvPr>
          <p:cNvSpPr txBox="1"/>
          <p:nvPr/>
        </p:nvSpPr>
        <p:spPr>
          <a:xfrm>
            <a:off x="5372262" y="2462811"/>
            <a:ext cx="199611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спорткомплекс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9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9FA1CCCC-27F8-04AE-2D67-9FEF7E4963DB}"/>
              </a:ext>
            </a:extLst>
          </p:cNvPr>
          <p:cNvSpPr/>
          <p:nvPr/>
        </p:nvSpPr>
        <p:spPr>
          <a:xfrm>
            <a:off x="5305521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xmlns="" id="{37F814F7-C72C-DEBF-A8E0-D0157782DA7F}"/>
              </a:ext>
            </a:extLst>
          </p:cNvPr>
          <p:cNvSpPr/>
          <p:nvPr/>
        </p:nvSpPr>
        <p:spPr>
          <a:xfrm>
            <a:off x="5408158" y="3048158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82B9E135-49A8-AFAE-B5ED-1983DB685625}"/>
              </a:ext>
            </a:extLst>
          </p:cNvPr>
          <p:cNvSpPr/>
          <p:nvPr/>
        </p:nvSpPr>
        <p:spPr>
          <a:xfrm>
            <a:off x="5305521" y="4571904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A2AD330D-FF13-7864-9E54-AAB88FE0D0E9}"/>
              </a:ext>
            </a:extLst>
          </p:cNvPr>
          <p:cNvSpPr/>
          <p:nvPr/>
        </p:nvSpPr>
        <p:spPr>
          <a:xfrm>
            <a:off x="627016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2B503AD-0885-7A92-B50F-6D6B23E4B90F}"/>
              </a:ext>
            </a:extLst>
          </p:cNvPr>
          <p:cNvSpPr txBox="1"/>
          <p:nvPr/>
        </p:nvSpPr>
        <p:spPr>
          <a:xfrm>
            <a:off x="872824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ОБСЛУЖИВАНИЕ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901A812C-12AC-0269-B78F-98A858EE1EF6}"/>
              </a:ext>
            </a:extLst>
          </p:cNvPr>
          <p:cNvSpPr/>
          <p:nvPr/>
        </p:nvSpPr>
        <p:spPr>
          <a:xfrm>
            <a:off x="592513" y="3048158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2D3A55BF-3247-B000-6EA4-E0D6AB1E9AFD}"/>
              </a:ext>
            </a:extLst>
          </p:cNvPr>
          <p:cNvSpPr/>
          <p:nvPr/>
        </p:nvSpPr>
        <p:spPr>
          <a:xfrm>
            <a:off x="592513" y="4571904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A15FB1C-D0D1-CE8C-F8E6-994D5BF27E92}"/>
              </a:ext>
            </a:extLst>
          </p:cNvPr>
          <p:cNvSpPr txBox="1"/>
          <p:nvPr/>
        </p:nvSpPr>
        <p:spPr>
          <a:xfrm>
            <a:off x="872825" y="3147536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85C49D6-BF39-8137-2806-6E756A76C75E}"/>
              </a:ext>
            </a:extLst>
          </p:cNvPr>
          <p:cNvSpPr txBox="1"/>
          <p:nvPr/>
        </p:nvSpPr>
        <p:spPr>
          <a:xfrm>
            <a:off x="917981" y="467332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EF38B41A-CEBF-CCE2-493A-938216893052}"/>
              </a:ext>
            </a:extLst>
          </p:cNvPr>
          <p:cNvSpPr txBox="1"/>
          <p:nvPr/>
        </p:nvSpPr>
        <p:spPr>
          <a:xfrm>
            <a:off x="5551329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ТЕПЛОСНАБЖЕНИЯ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49D6839A-39A6-4F5E-B5FE-686F0C2ED13D}"/>
              </a:ext>
            </a:extLst>
          </p:cNvPr>
          <p:cNvSpPr txBox="1"/>
          <p:nvPr/>
        </p:nvSpPr>
        <p:spPr>
          <a:xfrm>
            <a:off x="5551329" y="3147536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АВТОМОБИЛЬНЫХ ДОРОГ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0EE053FA-A557-1414-8ECE-9262B61E39F3}"/>
              </a:ext>
            </a:extLst>
          </p:cNvPr>
          <p:cNvSpPr txBox="1"/>
          <p:nvPr/>
        </p:nvSpPr>
        <p:spPr>
          <a:xfrm>
            <a:off x="5551329" y="465597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ГАЗОСНАБЖЕНИЯ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9" name="Диаграмма 138">
            <a:extLst>
              <a:ext uri="{FF2B5EF4-FFF2-40B4-BE49-F238E27FC236}">
                <a16:creationId xmlns:a16="http://schemas.microsoft.com/office/drawing/2014/main" xmlns="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585627"/>
              </p:ext>
            </p:extLst>
          </p:nvPr>
        </p:nvGraphicFramePr>
        <p:xfrm>
          <a:off x="5541912" y="3431460"/>
          <a:ext cx="4230333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2B7C9-C8A4-AD18-9E68-F31C31721362}"/>
              </a:ext>
            </a:extLst>
          </p:cNvPr>
          <p:cNvSpPr txBox="1"/>
          <p:nvPr/>
        </p:nvSpPr>
        <p:spPr>
          <a:xfrm>
            <a:off x="872825" y="5721154"/>
            <a:ext cx="36134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качество услуг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водоснабжения, теплоснабжения и газоснабжения</a:t>
            </a:r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E461E-F443-47C2-E7FF-BE4E6CF5C7C2}"/>
              </a:ext>
            </a:extLst>
          </p:cNvPr>
          <p:cNvSpPr txBox="1"/>
          <p:nvPr/>
        </p:nvSpPr>
        <p:spPr>
          <a:xfrm>
            <a:off x="5146083" y="5651904"/>
            <a:ext cx="448162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удовлетворительное качество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услуг, электроснабжения,              транспортного обслуживания и автомобильных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27B8DF-37F1-A614-442C-D33BA1425C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ЧЕРЕПАНОВСКОГО  РАЙОНА  НОВОСИБИРСКОЙ  ОБЛАСТИ</a:t>
            </a: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12965"/>
              </p:ext>
            </p:extLst>
          </p:nvPr>
        </p:nvGraphicFramePr>
        <p:xfrm>
          <a:off x="760770" y="1788502"/>
          <a:ext cx="4230333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xmlns="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670279"/>
              </p:ext>
            </p:extLst>
          </p:nvPr>
        </p:nvGraphicFramePr>
        <p:xfrm>
          <a:off x="5557263" y="1834692"/>
          <a:ext cx="4230333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xmlns="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833849"/>
              </p:ext>
            </p:extLst>
          </p:nvPr>
        </p:nvGraphicFramePr>
        <p:xfrm>
          <a:off x="760770" y="4992362"/>
          <a:ext cx="4230333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xmlns="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355577"/>
              </p:ext>
            </p:extLst>
          </p:nvPr>
        </p:nvGraphicFramePr>
        <p:xfrm>
          <a:off x="5439275" y="5004056"/>
          <a:ext cx="4230333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xmlns="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073797"/>
              </p:ext>
            </p:extLst>
          </p:nvPr>
        </p:nvGraphicFramePr>
        <p:xfrm>
          <a:off x="809916" y="3431879"/>
          <a:ext cx="4230333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98247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26518</TotalTime>
  <Words>1301</Words>
  <Application>Microsoft Office PowerPoint</Application>
  <PresentationFormat>Лист A4 (210x297 мм)</PresentationFormat>
  <Paragraphs>448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Голец Ольга Георгиевна</cp:lastModifiedBy>
  <cp:revision>262</cp:revision>
  <dcterms:created xsi:type="dcterms:W3CDTF">2023-11-22T14:19:10Z</dcterms:created>
  <dcterms:modified xsi:type="dcterms:W3CDTF">2025-10-02T05:05:54Z</dcterms:modified>
</cp:coreProperties>
</file>